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53" r:id="rId1"/>
  </p:sldMasterIdLst>
  <p:notesMasterIdLst>
    <p:notesMasterId r:id="rId42"/>
  </p:notesMasterIdLst>
  <p:sldIdLst>
    <p:sldId id="322" r:id="rId2"/>
    <p:sldId id="355" r:id="rId3"/>
    <p:sldId id="413" r:id="rId4"/>
    <p:sldId id="461" r:id="rId5"/>
    <p:sldId id="414" r:id="rId6"/>
    <p:sldId id="428" r:id="rId7"/>
    <p:sldId id="415" r:id="rId8"/>
    <p:sldId id="417" r:id="rId9"/>
    <p:sldId id="462" r:id="rId10"/>
    <p:sldId id="419" r:id="rId11"/>
    <p:sldId id="421" r:id="rId12"/>
    <p:sldId id="422" r:id="rId13"/>
    <p:sldId id="423" r:id="rId14"/>
    <p:sldId id="424" r:id="rId15"/>
    <p:sldId id="425" r:id="rId16"/>
    <p:sldId id="436" r:id="rId17"/>
    <p:sldId id="435" r:id="rId18"/>
    <p:sldId id="432" r:id="rId19"/>
    <p:sldId id="458" r:id="rId20"/>
    <p:sldId id="459" r:id="rId21"/>
    <p:sldId id="434" r:id="rId22"/>
    <p:sldId id="463" r:id="rId23"/>
    <p:sldId id="438" r:id="rId24"/>
    <p:sldId id="439" r:id="rId25"/>
    <p:sldId id="464" r:id="rId26"/>
    <p:sldId id="441" r:id="rId27"/>
    <p:sldId id="442" r:id="rId28"/>
    <p:sldId id="443" r:id="rId29"/>
    <p:sldId id="444" r:id="rId30"/>
    <p:sldId id="445" r:id="rId31"/>
    <p:sldId id="447" r:id="rId32"/>
    <p:sldId id="448" r:id="rId33"/>
    <p:sldId id="449" r:id="rId34"/>
    <p:sldId id="446" r:id="rId35"/>
    <p:sldId id="450" r:id="rId36"/>
    <p:sldId id="451" r:id="rId37"/>
    <p:sldId id="452" r:id="rId38"/>
    <p:sldId id="453" r:id="rId39"/>
    <p:sldId id="454" r:id="rId40"/>
    <p:sldId id="40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9"/>
    <p:restoredTop sz="88705"/>
  </p:normalViewPr>
  <p:slideViewPr>
    <p:cSldViewPr snapToGrid="0" snapToObjects="1">
      <p:cViewPr varScale="1">
        <p:scale>
          <a:sx n="73" d="100"/>
          <a:sy n="73" d="100"/>
        </p:scale>
        <p:origin x="888" y="67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07307-16E3-1D43-8ACA-66024192230F}" type="datetimeFigureOut">
              <a:rPr lang="tr-TR" smtClean="0"/>
              <a:t>23.10.2023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951F3-D119-BC47-A282-21A98E47AFC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808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951F3-D119-BC47-A282-21A98E47AFCF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5054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951F3-D119-BC47-A282-21A98E47AFCF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9118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3FA19-FF28-C34C-BC26-B2E73A00E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40986-89E8-0B46-9033-5E3FFBB01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C383A-75D4-B447-81B8-DE025629E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5EF2-C522-489E-A26A-9DEBD1B9E54A}" type="datetime1">
              <a:rPr lang="tr-TR" smtClean="0"/>
              <a:t>23.10.2023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D8652-5B7E-1E4A-AF51-6D06C506C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1673"/>
            <a:ext cx="2743200" cy="286327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E9B7CBC-0477-C478-C281-36C5A5B12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16123"/>
            <a:ext cx="4114800" cy="280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Ahmet </a:t>
            </a:r>
            <a:r>
              <a:rPr lang="en-US" dirty="0" err="1"/>
              <a:t>Arif</a:t>
            </a:r>
            <a:r>
              <a:rPr lang="en-US" dirty="0"/>
              <a:t> AYDIN, 2022</a:t>
            </a:r>
          </a:p>
        </p:txBody>
      </p:sp>
    </p:spTree>
    <p:extLst>
      <p:ext uri="{BB962C8B-B14F-4D97-AF65-F5344CB8AC3E}">
        <p14:creationId xmlns:p14="http://schemas.microsoft.com/office/powerpoint/2010/main" val="6466559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1C1B-6946-2E48-BD2C-807E7C03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A4751-0CEA-2340-8D98-16A08B4A5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72E10-5B14-5D43-B803-F0B208230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06C1-9DE4-4257-A688-FA98B0EAE8CB}" type="datetime1">
              <a:rPr lang="tr-TR" smtClean="0"/>
              <a:t>23.10.2023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5A586-FED7-8148-AA16-5416D1FD7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Ahmet </a:t>
            </a:r>
            <a:r>
              <a:rPr lang="en-US" dirty="0" err="1"/>
              <a:t>Arif</a:t>
            </a:r>
            <a:r>
              <a:rPr lang="en-US" dirty="0"/>
              <a:t> AYDIN,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A6FCF-221C-074E-A468-3E8109DA7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68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6FE0EE-5F17-414B-9E93-D31C65EB8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32F54-53D0-2C41-9B3F-404DC5BD7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083D5-1A63-5E47-8664-B4623CC3F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D7F99-F9CD-41F5-AEE3-151AC5A355CF}" type="datetime1">
              <a:rPr lang="tr-TR" smtClean="0"/>
              <a:t>23.10.2023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E9C8B-9E3C-094B-AD9D-5C91D48B0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Ahmet </a:t>
            </a:r>
            <a:r>
              <a:rPr lang="en-US" dirty="0" err="1"/>
              <a:t>Arif</a:t>
            </a:r>
            <a:r>
              <a:rPr lang="en-US" dirty="0"/>
              <a:t> AYDIN,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D7CD9-BFE8-BD42-8C56-60AE73DB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96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FE7C-7003-8F4C-B96B-7F893C7EE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AF080-921A-3E40-A146-8E4B35976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15EEE-A8FB-404D-9E0B-EBFC915DA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1E82-32DF-4904-B425-F2E046354A48}" type="datetime1">
              <a:rPr lang="tr-TR" smtClean="0"/>
              <a:t>23.10.2023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F3270-0AE3-934E-A97A-3797B404B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F0B75C0-8C61-BF07-FC89-9F4CFD2B9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16123"/>
            <a:ext cx="4114800" cy="280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Ahmet </a:t>
            </a:r>
            <a:r>
              <a:rPr lang="en-US" dirty="0" err="1"/>
              <a:t>Arif</a:t>
            </a:r>
            <a:r>
              <a:rPr lang="en-US" dirty="0"/>
              <a:t> AYDIN, 2022</a:t>
            </a:r>
          </a:p>
        </p:txBody>
      </p:sp>
    </p:spTree>
    <p:extLst>
      <p:ext uri="{BB962C8B-B14F-4D97-AF65-F5344CB8AC3E}">
        <p14:creationId xmlns:p14="http://schemas.microsoft.com/office/powerpoint/2010/main" val="1795394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83471-3948-E345-96B9-E1D096D23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F9207-1349-CD45-97F5-E2CAA4428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D1FD0-B714-AC4E-8C3F-F035ECF82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210C-050C-492D-9ECC-D711FC1B517A}" type="datetime1">
              <a:rPr lang="tr-TR" smtClean="0"/>
              <a:t>23.10.2023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9C560-9769-0F4A-B434-49B2D5A7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Ahmet </a:t>
            </a:r>
            <a:r>
              <a:rPr lang="en-US" dirty="0" err="1"/>
              <a:t>Arif</a:t>
            </a:r>
            <a:r>
              <a:rPr lang="en-US" dirty="0"/>
              <a:t> AYDIN,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40E50-63B9-AD4B-9577-9B26413BD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137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D32DB-2D6C-6D41-A8B3-12929D24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4769-7761-164E-9972-0C17D8BAA6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678A7-BB97-4148-BF8F-10AAB2417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8ACE6-A92B-A14B-9A2D-0FE2FE4D4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AD936-C84A-4141-8C1C-0589DA4E51BC}" type="datetime1">
              <a:rPr lang="tr-TR" smtClean="0"/>
              <a:t>23.10.2023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5851C-FBAA-7247-B77A-9FADE094D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Ahmet </a:t>
            </a:r>
            <a:r>
              <a:rPr lang="en-US" dirty="0" err="1"/>
              <a:t>Arif</a:t>
            </a:r>
            <a:r>
              <a:rPr lang="en-US" dirty="0"/>
              <a:t> AYDIN,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78B4A-C858-FB49-961D-FDE19B4C2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8930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B09AA-9660-774E-8B24-38A7F04AE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971C0-C434-AE41-8875-A9D968063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6B35E-E0E8-0640-9B3D-1BA7B3FD8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CF227D-F273-1741-AE70-A7B90D207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DE5C0B-5EAD-0D4D-B2CC-06DFE6DCDB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E1A96E-DFE6-124B-B974-BC9B20948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F053-D8F5-4122-A9C7-A934BA93C850}" type="datetime1">
              <a:rPr lang="tr-TR" smtClean="0"/>
              <a:t>23.10.2023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D8267D-1FBF-8340-AA5F-5820808BC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Ahmet </a:t>
            </a:r>
            <a:r>
              <a:rPr lang="en-US" dirty="0" err="1"/>
              <a:t>Arif</a:t>
            </a:r>
            <a:r>
              <a:rPr lang="en-US" dirty="0"/>
              <a:t> AYDIN, 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657F1-6E62-2049-B4E4-9D2F71DF0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1573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3AD24-FEC8-6B46-AE3B-A19A0BFC0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3DA64F-675D-B745-9BEA-E75F25E06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E0A6A-8A3D-489D-AD56-FDD7D22F4E45}" type="datetime1">
              <a:rPr lang="tr-TR" smtClean="0"/>
              <a:t>23.10.2023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412BB9-7E74-5C4E-B760-E18164111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Ahmet </a:t>
            </a:r>
            <a:r>
              <a:rPr lang="en-US" dirty="0" err="1"/>
              <a:t>Arif</a:t>
            </a:r>
            <a:r>
              <a:rPr lang="en-US" dirty="0"/>
              <a:t> AYDIN,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620318-8731-154E-9C85-AF67DF030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217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5EC8BC-A21D-5B42-8360-CE91A6964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13F6E-D72F-43CF-83F3-37FF64F05F7B}" type="datetime1">
              <a:rPr lang="tr-TR" smtClean="0"/>
              <a:t>23.10.2023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A1BF4-80B7-F641-920C-5FBBF6374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Ahmet </a:t>
            </a:r>
            <a:r>
              <a:rPr lang="en-US" dirty="0" err="1"/>
              <a:t>Arif</a:t>
            </a:r>
            <a:r>
              <a:rPr lang="en-US" dirty="0"/>
              <a:t> AYDIN,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5EABA-405E-7145-A2F2-D8CC698F8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8776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D2BF-48BE-B04A-9EDC-6787C82D6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E1249-3EA4-124A-86A4-CDDD7FCC9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C0F8C-5227-2047-9C57-0C2AFA889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9AABE-28E3-1C42-840C-95E7EBFAC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892D-3E05-474A-BDCF-E52AE1217F1C}" type="datetime1">
              <a:rPr lang="tr-TR" smtClean="0"/>
              <a:t>23.10.2023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6838C-5078-D145-B590-524CE6F83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Ahmet </a:t>
            </a:r>
            <a:r>
              <a:rPr lang="en-US" dirty="0" err="1"/>
              <a:t>Arif</a:t>
            </a:r>
            <a:r>
              <a:rPr lang="en-US" dirty="0"/>
              <a:t> AYDIN,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5AEA7-7590-CB4D-BC90-94258F6F6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6522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DCC86-0286-7D4F-95D2-02B6713C1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6E19DA-145A-C049-A1D6-F7B621BA6C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C9E61-E7CE-1C40-B146-9C28C448A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931CC-5FAC-4448-9FF3-A516985AE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2AB9-3ECC-4CC1-9CF5-A7D892FB250E}" type="datetime1">
              <a:rPr lang="tr-TR" smtClean="0"/>
              <a:t>23.10.2023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3E1F1-7CFA-244D-9268-360543F6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Ahmet </a:t>
            </a:r>
            <a:r>
              <a:rPr lang="en-US" dirty="0" err="1"/>
              <a:t>Arif</a:t>
            </a:r>
            <a:r>
              <a:rPr lang="en-US" dirty="0"/>
              <a:t> AYDIN,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45E88-23CF-C24D-9CBA-21E75CAEC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569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10A2A8-7134-1B44-8F2A-DF1FCF60E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87E08-F030-B446-B297-C8579712C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A4D88-7454-1C48-AC86-042EE7645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F6D1A-5A28-47AD-92F9-84F8AFAD42EB}" type="datetime1">
              <a:rPr lang="tr-TR" smtClean="0"/>
              <a:t>23.10.2023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995E0-584F-6A4D-A0E9-54E080FE7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16123"/>
            <a:ext cx="4114800" cy="280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Ahmet </a:t>
            </a:r>
            <a:r>
              <a:rPr lang="en-US" dirty="0" err="1"/>
              <a:t>Arif</a:t>
            </a:r>
            <a:r>
              <a:rPr lang="en-US" dirty="0"/>
              <a:t> AYDIN,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3C448-0AC6-4F48-ADAE-D37367B72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616123"/>
            <a:ext cx="2743200" cy="2418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5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356" r:id="rId3"/>
    <p:sldLayoutId id="2147484357" r:id="rId4"/>
    <p:sldLayoutId id="2147484358" r:id="rId5"/>
    <p:sldLayoutId id="2147484359" r:id="rId6"/>
    <p:sldLayoutId id="2147484360" r:id="rId7"/>
    <p:sldLayoutId id="2147484361" r:id="rId8"/>
    <p:sldLayoutId id="2147484362" r:id="rId9"/>
    <p:sldLayoutId id="2147484363" r:id="rId10"/>
    <p:sldLayoutId id="214748436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risetobloome.com/Page_1_S.aspx?ITEM=616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vertabelo.com/blog/one-to-one-relationship-in-database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differences.com/difference-between-strong-and-weak-entity.html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object_oriented_analysis_design/ooad_object_oriented_model.htm" TargetMode="External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D62C32-241C-F248-87F7-91187E1FA123}"/>
              </a:ext>
            </a:extLst>
          </p:cNvPr>
          <p:cNvSpPr txBox="1">
            <a:spLocks/>
          </p:cNvSpPr>
          <p:nvPr/>
        </p:nvSpPr>
        <p:spPr>
          <a:xfrm>
            <a:off x="685800" y="1409186"/>
            <a:ext cx="10820400" cy="4933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D45D2C-5AA6-C244-B07B-CD5F288E05DD}"/>
              </a:ext>
            </a:extLst>
          </p:cNvPr>
          <p:cNvCxnSpPr>
            <a:cxnSpLocks/>
          </p:cNvCxnSpPr>
          <p:nvPr/>
        </p:nvCxnSpPr>
        <p:spPr>
          <a:xfrm>
            <a:off x="2644944" y="2961287"/>
            <a:ext cx="7099558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7F17CE22-7091-7240-ADEF-F640A984B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199" y="1855277"/>
            <a:ext cx="10592797" cy="108622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Veritabanı </a:t>
            </a:r>
            <a:r>
              <a:rPr lang="en-US" sz="48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Yönetim</a:t>
            </a:r>
            <a:r>
              <a:rPr lang="en-US" sz="4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4800" dirty="0" err="1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Sistemleri</a:t>
            </a:r>
            <a:endParaRPr lang="en-US" sz="4800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C437EBAF-64A2-8C4C-92F6-53D713E73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3333" y="3916498"/>
            <a:ext cx="9144000" cy="441190"/>
          </a:xfrm>
        </p:spPr>
        <p:txBody>
          <a:bodyPr>
            <a:normAutofit/>
          </a:bodyPr>
          <a:lstStyle/>
          <a:p>
            <a:r>
              <a:rPr lang="tr-TR" b="1" dirty="0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Doç. Dr. Özal YILDIRIM</a:t>
            </a:r>
            <a:endParaRPr lang="en-US" b="1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A959A60-3ED1-CF43-A480-24D1959D6DF6}"/>
              </a:ext>
            </a:extLst>
          </p:cNvPr>
          <p:cNvSpPr txBox="1">
            <a:spLocks/>
          </p:cNvSpPr>
          <p:nvPr/>
        </p:nvSpPr>
        <p:spPr>
          <a:xfrm>
            <a:off x="1503333" y="5915482"/>
            <a:ext cx="9144000" cy="365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GÜZ -</a:t>
            </a:r>
            <a:r>
              <a:rPr lang="en-US" sz="2000" b="1" dirty="0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202</a:t>
            </a:r>
            <a:r>
              <a:rPr lang="tr-TR" sz="2000" b="1" dirty="0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3</a:t>
            </a:r>
            <a:endParaRPr lang="en-US" sz="2000" b="1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3842424-F8BB-EB43-8D48-CABDE3D621A4}"/>
              </a:ext>
            </a:extLst>
          </p:cNvPr>
          <p:cNvSpPr txBox="1">
            <a:spLocks/>
          </p:cNvSpPr>
          <p:nvPr/>
        </p:nvSpPr>
        <p:spPr>
          <a:xfrm>
            <a:off x="1503332" y="4771081"/>
            <a:ext cx="9606101" cy="365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L6-</a:t>
            </a:r>
          </a:p>
          <a:p>
            <a:r>
              <a:rPr lang="en-US" sz="2000" b="1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Varlık-İlişki</a:t>
            </a:r>
            <a:r>
              <a:rPr lang="en-US" sz="20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000" b="1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Modeli</a:t>
            </a:r>
            <a:r>
              <a:rPr lang="en-US" sz="20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</a:p>
          <a:p>
            <a:r>
              <a:rPr lang="en-US" sz="20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Entity Relationship (ER)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D62740-9145-8F54-5A63-C8E3EE9E1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616123"/>
            <a:ext cx="2743200" cy="241877"/>
          </a:xfrm>
        </p:spPr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Varlık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-İlişki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nitelikler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(attributes)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../figures/entity2.pdf">
            <a:extLst>
              <a:ext uri="{FF2B5EF4-FFF2-40B4-BE49-F238E27FC236}">
                <a16:creationId xmlns:a16="http://schemas.microsoft.com/office/drawing/2014/main" id="{51FE1AC9-FAA7-8F4A-91F2-16D68E2DD1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1484922"/>
            <a:ext cx="4863412" cy="39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0C620DC-E20C-5F49-B75E-7F3876DA3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2529"/>
            <a:ext cx="7213600" cy="5119350"/>
          </a:xfrm>
        </p:spPr>
        <p:txBody>
          <a:bodyPr vert="horz" wrap="square" lIns="91440" tIns="45720" rIns="91440" bIns="45720" rtlCol="0">
            <a:spAutoFit/>
          </a:bodyPr>
          <a:lstStyle/>
          <a:p>
            <a:pPr marL="556895" indent="-457200" defTabSz="457200">
              <a:lnSpc>
                <a:spcPct val="150000"/>
              </a:lnSpc>
            </a:pP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(entity) 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nitelikler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(attributes)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tanımlanır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556895" indent="-457200" defTabSz="457200">
              <a:lnSpc>
                <a:spcPct val="150000"/>
              </a:lnSpc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içinde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nesnelerin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ortak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nitelikleri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bulunmaktadır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 </a:t>
            </a:r>
          </a:p>
          <a:p>
            <a:pPr marL="99695" indent="0" defTabSz="457200">
              <a:lnSpc>
                <a:spcPct val="150000"/>
              </a:lnSpc>
              <a:buNone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     (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isim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varchar (30), TC No  (int),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d.tarihi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 address)</a:t>
            </a:r>
          </a:p>
          <a:p>
            <a:pPr marL="556895" indent="-457200" defTabSz="457200">
              <a:lnSpc>
                <a:spcPct val="150000"/>
              </a:lnSpc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içersinde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her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varlığı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diğer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varlıktan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ayırt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edici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nitelik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bulunur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: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anahtar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(key)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556895" indent="-457200" defTabSz="457200">
              <a:lnSpc>
                <a:spcPct val="150000"/>
              </a:lnSpc>
            </a:pP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Birden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fazla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anahtar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adayı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varsa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tanesi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primary key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olarak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seçilir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D854D5-09CD-A90E-2F62-3EABF4BBD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8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Varlık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-İlişki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ilişki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seti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(relationship set)  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C61F7B-B943-E14B-B4A0-C4DB3F742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88607"/>
            <a:ext cx="10820400" cy="3326808"/>
          </a:xfrm>
        </p:spPr>
        <p:txBody>
          <a:bodyPr vert="horz" wrap="square" lIns="91440" tIns="45720" rIns="91440" bIns="45720" rtlCol="0">
            <a:spAutoFit/>
          </a:bodyPr>
          <a:lstStyle/>
          <a:p>
            <a:pPr marL="556895" indent="-457200" defTabSz="457200">
              <a:lnSpc>
                <a:spcPct val="150000"/>
              </a:lnSpc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İki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veya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daha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fazla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varlığın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bağlantılı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olmasına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en-US" sz="2400" i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relationship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denir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556895" indent="-457200" defTabSz="457200">
              <a:lnSpc>
                <a:spcPct val="150000"/>
              </a:lnSpc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Benzer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ilişkiler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(relationship set)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içerisinde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tanımlanır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556895" indent="-457200" defTabSz="457200">
              <a:lnSpc>
                <a:spcPct val="150000"/>
              </a:lnSpc>
            </a:pP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(</a:t>
            </a:r>
            <a:r>
              <a:rPr lang="en-US" altLang="en-US" sz="2400" i="1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e</a:t>
            </a:r>
            <a:r>
              <a:rPr lang="en-US" altLang="en-US" sz="2400" baseline="-250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1</a:t>
            </a: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, </a:t>
            </a:r>
            <a:r>
              <a:rPr lang="en-US" altLang="en-US" sz="2400" i="1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e</a:t>
            </a:r>
            <a:r>
              <a:rPr lang="en-US" altLang="en-US" sz="2400" baseline="-250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2</a:t>
            </a: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, …, </a:t>
            </a:r>
            <a:r>
              <a:rPr lang="en-US" altLang="en-US" sz="2400" i="1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e</a:t>
            </a:r>
            <a:r>
              <a:rPr lang="en-US" altLang="en-US" sz="2400" i="1" baseline="-25000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n</a:t>
            </a: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) </a:t>
            </a:r>
            <a:r>
              <a:rPr lang="en-US" alt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varlıkları</a:t>
            </a: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 </a:t>
            </a:r>
            <a:r>
              <a:rPr lang="en-US" alt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faklı</a:t>
            </a: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 </a:t>
            </a:r>
            <a:r>
              <a:rPr lang="en-US" alt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varlık</a:t>
            </a: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 </a:t>
            </a:r>
            <a:r>
              <a:rPr lang="en-US" alt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setleri</a:t>
            </a: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 </a:t>
            </a:r>
            <a:r>
              <a:rPr lang="en-US" alt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içerisinde</a:t>
            </a: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 </a:t>
            </a:r>
            <a:r>
              <a:rPr lang="en-US" alt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yer</a:t>
            </a: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 </a:t>
            </a:r>
            <a:r>
              <a:rPr lang="en-US" alt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alır</a:t>
            </a: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.</a:t>
            </a:r>
          </a:p>
          <a:p>
            <a:pPr marL="556895" indent="-457200" defTabSz="457200">
              <a:lnSpc>
                <a:spcPct val="150000"/>
              </a:lnSpc>
            </a:pPr>
            <a:r>
              <a:rPr lang="en-US" alt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Örneğin</a:t>
            </a: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, e</a:t>
            </a:r>
            <a:r>
              <a:rPr lang="en-US" altLang="en-US" sz="2400" baseline="-250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3 , </a:t>
            </a:r>
            <a:r>
              <a:rPr lang="en-US" altLang="en-US" sz="2400" baseline="-25000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ve</a:t>
            </a:r>
            <a:r>
              <a:rPr lang="en-US" altLang="en-US" sz="2400" baseline="-250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 </a:t>
            </a: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e</a:t>
            </a:r>
            <a:r>
              <a:rPr lang="en-US" altLang="en-US" sz="2400" baseline="-250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9</a:t>
            </a: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, </a:t>
            </a:r>
            <a:r>
              <a:rPr lang="en-US" alt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akademik</a:t>
            </a: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 </a:t>
            </a:r>
            <a:r>
              <a:rPr lang="en-US" alt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personeldir</a:t>
            </a: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. </a:t>
            </a:r>
            <a:r>
              <a:rPr lang="en-US" alt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E</a:t>
            </a:r>
            <a:r>
              <a:rPr lang="en-US" altLang="en-US" sz="2400" baseline="-25000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m</a:t>
            </a: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 </a:t>
            </a:r>
            <a:r>
              <a:rPr lang="en-US" alt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varlık</a:t>
            </a: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 </a:t>
            </a:r>
            <a:r>
              <a:rPr lang="en-US" alt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seti</a:t>
            </a: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 </a:t>
            </a:r>
            <a:r>
              <a:rPr lang="en-US" alt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içinde</a:t>
            </a: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 </a:t>
            </a:r>
            <a:r>
              <a:rPr lang="en-US" alt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yer</a:t>
            </a: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 </a:t>
            </a:r>
            <a:r>
              <a:rPr lang="en-US" alt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alabilir</a:t>
            </a: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.</a:t>
            </a:r>
          </a:p>
          <a:p>
            <a:pPr marL="556895" indent="-457200" defTabSz="457200">
              <a:lnSpc>
                <a:spcPct val="150000"/>
              </a:lnSpc>
            </a:pP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 </a:t>
            </a:r>
            <a:r>
              <a:rPr lang="en-US" alt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dolayısıyla</a:t>
            </a: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  </a:t>
            </a:r>
            <a:r>
              <a:rPr lang="en-US" alt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e</a:t>
            </a:r>
            <a:r>
              <a:rPr lang="en-US" altLang="en-US" sz="2400" b="1" baseline="-250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3</a:t>
            </a:r>
            <a:r>
              <a:rPr lang="en-US" alt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 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∈ </a:t>
            </a:r>
            <a:r>
              <a:rPr lang="en-US" alt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E</a:t>
            </a:r>
            <a:r>
              <a:rPr lang="en-US" altLang="en-US" sz="2400" b="1" baseline="-25000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m</a:t>
            </a:r>
            <a:r>
              <a:rPr lang="en-US" altLang="en-US" sz="2400" b="1" baseline="-250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 </a:t>
            </a: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, </a:t>
            </a:r>
            <a:r>
              <a:rPr lang="en-US" alt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e</a:t>
            </a:r>
            <a:r>
              <a:rPr lang="en-US" altLang="en-US" sz="2400" b="1" baseline="-250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9</a:t>
            </a:r>
            <a:r>
              <a:rPr lang="en-US" alt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 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∈ </a:t>
            </a:r>
            <a:r>
              <a:rPr lang="en-US" alt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E</a:t>
            </a:r>
            <a:r>
              <a:rPr lang="en-US" altLang="en-US" sz="2400" b="1" baseline="-25000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m</a:t>
            </a:r>
            <a:r>
              <a:rPr lang="en-US" altLang="en-US" sz="2400" b="1" baseline="-250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  </a:t>
            </a:r>
            <a:r>
              <a:rPr lang="en-US" alt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biçiminde</a:t>
            </a: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 </a:t>
            </a:r>
            <a:r>
              <a:rPr lang="en-US" alt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ifade</a:t>
            </a: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 </a:t>
            </a:r>
            <a:r>
              <a:rPr lang="en-US" alt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edilir</a:t>
            </a:r>
            <a:r>
              <a:rPr lang="en-US" altLang="en-US" sz="2400" dirty="0">
                <a:latin typeface="Noteworthy Light" panose="02000400000000000000" pitchFamily="2" charset="77"/>
                <a:ea typeface="Noteworthy Light" panose="02000400000000000000" pitchFamily="2" charset="77"/>
                <a:sym typeface="Symbol" pitchFamily="2" charset="2"/>
              </a:rPr>
              <a:t>.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D6E36-27E5-4D4B-8821-C823A2C978F0}"/>
              </a:ext>
            </a:extLst>
          </p:cNvPr>
          <p:cNvSpPr/>
          <p:nvPr/>
        </p:nvSpPr>
        <p:spPr>
          <a:xfrm>
            <a:off x="1371768" y="5321719"/>
            <a:ext cx="8515473" cy="52322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2800" dirty="0">
                <a:latin typeface="Comic Sans MS" charset="0"/>
                <a:ea typeface="Comic Sans MS" charset="0"/>
                <a:cs typeface="Comic Sans MS" charset="0"/>
              </a:rPr>
              <a:t>{ (e</a:t>
            </a:r>
            <a:r>
              <a:rPr lang="en-US" sz="2800" baseline="-25000" dirty="0">
                <a:latin typeface="Comic Sans MS" charset="0"/>
                <a:ea typeface="Comic Sans MS" charset="0"/>
                <a:cs typeface="Comic Sans MS" charset="0"/>
              </a:rPr>
              <a:t>1</a:t>
            </a:r>
            <a:r>
              <a:rPr lang="en-US" sz="2800" dirty="0">
                <a:latin typeface="Comic Sans MS" charset="0"/>
                <a:ea typeface="Comic Sans MS" charset="0"/>
                <a:cs typeface="Comic Sans MS" charset="0"/>
              </a:rPr>
              <a:t>, e</a:t>
            </a:r>
            <a:r>
              <a:rPr lang="en-US" sz="2800" baseline="-25000" dirty="0">
                <a:latin typeface="Comic Sans MS" charset="0"/>
                <a:ea typeface="Comic Sans MS" charset="0"/>
                <a:cs typeface="Comic Sans MS" charset="0"/>
              </a:rPr>
              <a:t>2,….,</a:t>
            </a:r>
            <a:r>
              <a:rPr lang="en-US" sz="2800" dirty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800" dirty="0" err="1">
                <a:latin typeface="Comic Sans MS" charset="0"/>
                <a:ea typeface="Comic Sans MS" charset="0"/>
                <a:cs typeface="Comic Sans MS" charset="0"/>
              </a:rPr>
              <a:t>e</a:t>
            </a:r>
            <a:r>
              <a:rPr lang="en-US" sz="2800" baseline="-25000" dirty="0" err="1">
                <a:latin typeface="Comic Sans MS" charset="0"/>
                <a:ea typeface="Comic Sans MS" charset="0"/>
                <a:cs typeface="Comic Sans MS" charset="0"/>
              </a:rPr>
              <a:t>n</a:t>
            </a:r>
            <a:r>
              <a:rPr lang="en-US" sz="2800" dirty="0">
                <a:latin typeface="Comic Sans MS" charset="0"/>
                <a:ea typeface="Comic Sans MS" charset="0"/>
                <a:cs typeface="Comic Sans MS" charset="0"/>
              </a:rPr>
              <a:t>) |   e</a:t>
            </a:r>
            <a:r>
              <a:rPr lang="en-US" sz="2800" baseline="-25000" dirty="0">
                <a:latin typeface="Comic Sans MS" charset="0"/>
                <a:ea typeface="Comic Sans MS" charset="0"/>
                <a:cs typeface="Comic Sans MS" charset="0"/>
              </a:rPr>
              <a:t>1</a:t>
            </a:r>
            <a:r>
              <a:rPr lang="en-US" sz="2800" dirty="0">
                <a:solidFill>
                  <a:srgbClr val="1A1A1A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800" b="1" dirty="0">
                <a:latin typeface="Comic Sans MS" charset="0"/>
                <a:ea typeface="Comic Sans MS" charset="0"/>
                <a:cs typeface="Comic Sans MS" charset="0"/>
              </a:rPr>
              <a:t>∈</a:t>
            </a:r>
            <a:r>
              <a:rPr lang="en-US" sz="2800" dirty="0">
                <a:latin typeface="Comic Sans MS" charset="0"/>
                <a:ea typeface="Comic Sans MS" charset="0"/>
                <a:cs typeface="Comic Sans MS" charset="0"/>
              </a:rPr>
              <a:t>  E</a:t>
            </a:r>
            <a:r>
              <a:rPr lang="en-US" sz="2800" baseline="-25000" dirty="0">
                <a:latin typeface="Comic Sans MS" charset="0"/>
                <a:ea typeface="Comic Sans MS" charset="0"/>
                <a:cs typeface="Comic Sans MS" charset="0"/>
              </a:rPr>
              <a:t>1 </a:t>
            </a:r>
            <a:r>
              <a:rPr lang="en-US" sz="2800" dirty="0">
                <a:latin typeface="Comic Sans MS" charset="0"/>
                <a:ea typeface="Comic Sans MS" charset="0"/>
                <a:cs typeface="Comic Sans MS" charset="0"/>
              </a:rPr>
              <a:t>,   e</a:t>
            </a:r>
            <a:r>
              <a:rPr lang="en-US" sz="2800" baseline="-25000" dirty="0">
                <a:latin typeface="Comic Sans MS" charset="0"/>
                <a:ea typeface="Comic Sans MS" charset="0"/>
                <a:cs typeface="Comic Sans MS" charset="0"/>
              </a:rPr>
              <a:t>2</a:t>
            </a:r>
            <a:r>
              <a:rPr lang="en-US" sz="2800" dirty="0">
                <a:solidFill>
                  <a:srgbClr val="1A1A1A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800" b="1" dirty="0">
                <a:latin typeface="Comic Sans MS" charset="0"/>
                <a:ea typeface="Comic Sans MS" charset="0"/>
                <a:cs typeface="Comic Sans MS" charset="0"/>
              </a:rPr>
              <a:t>∈</a:t>
            </a:r>
            <a:r>
              <a:rPr lang="en-US" sz="2800" dirty="0">
                <a:latin typeface="Comic Sans MS" charset="0"/>
                <a:ea typeface="Comic Sans MS" charset="0"/>
                <a:cs typeface="Comic Sans MS" charset="0"/>
              </a:rPr>
              <a:t>  E</a:t>
            </a:r>
            <a:r>
              <a:rPr lang="en-US" sz="2800" baseline="-25000" dirty="0">
                <a:latin typeface="Comic Sans MS" charset="0"/>
                <a:ea typeface="Comic Sans MS" charset="0"/>
                <a:cs typeface="Comic Sans MS" charset="0"/>
              </a:rPr>
              <a:t>2</a:t>
            </a:r>
            <a:r>
              <a:rPr lang="en-US" sz="2800" dirty="0">
                <a:latin typeface="Comic Sans MS" charset="0"/>
                <a:ea typeface="Comic Sans MS" charset="0"/>
                <a:cs typeface="Comic Sans MS" charset="0"/>
              </a:rPr>
              <a:t> , …., | </a:t>
            </a:r>
            <a:r>
              <a:rPr lang="en-US" sz="2800" dirty="0" err="1">
                <a:latin typeface="Comic Sans MS" charset="0"/>
                <a:ea typeface="Comic Sans MS" charset="0"/>
                <a:cs typeface="Comic Sans MS" charset="0"/>
              </a:rPr>
              <a:t>e</a:t>
            </a:r>
            <a:r>
              <a:rPr lang="en-US" sz="2800" baseline="-25000" dirty="0" err="1">
                <a:latin typeface="Comic Sans MS" charset="0"/>
                <a:ea typeface="Comic Sans MS" charset="0"/>
                <a:cs typeface="Comic Sans MS" charset="0"/>
              </a:rPr>
              <a:t>n</a:t>
            </a:r>
            <a:r>
              <a:rPr lang="en-US" sz="2800" dirty="0">
                <a:solidFill>
                  <a:srgbClr val="1A1A1A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800" b="1" dirty="0">
                <a:latin typeface="Comic Sans MS" charset="0"/>
                <a:ea typeface="Comic Sans MS" charset="0"/>
                <a:cs typeface="Comic Sans MS" charset="0"/>
              </a:rPr>
              <a:t>∈</a:t>
            </a:r>
            <a:r>
              <a:rPr lang="en-US" sz="2800" dirty="0">
                <a:latin typeface="Comic Sans MS" charset="0"/>
                <a:ea typeface="Comic Sans MS" charset="0"/>
                <a:cs typeface="Comic Sans MS" charset="0"/>
              </a:rPr>
              <a:t>  </a:t>
            </a:r>
            <a:r>
              <a:rPr lang="en-US" sz="2800" dirty="0" err="1">
                <a:latin typeface="Comic Sans MS" charset="0"/>
                <a:ea typeface="Comic Sans MS" charset="0"/>
                <a:cs typeface="Comic Sans MS" charset="0"/>
              </a:rPr>
              <a:t>E</a:t>
            </a:r>
            <a:r>
              <a:rPr lang="en-US" sz="2800" baseline="-25000" dirty="0" err="1">
                <a:latin typeface="Comic Sans MS" charset="0"/>
                <a:ea typeface="Comic Sans MS" charset="0"/>
                <a:cs typeface="Comic Sans MS" charset="0"/>
              </a:rPr>
              <a:t>n</a:t>
            </a:r>
            <a:r>
              <a:rPr lang="en-US" sz="2800" dirty="0">
                <a:latin typeface="Comic Sans MS" charset="0"/>
                <a:ea typeface="Comic Sans MS" charset="0"/>
                <a:cs typeface="Comic Sans MS" charset="0"/>
              </a:rPr>
              <a:t> } </a:t>
            </a:r>
            <a:endParaRPr lang="tr-TR" sz="28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DCDDC5-97ED-9DED-9A96-C5C8FFE81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41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Varlık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-İlişki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ilişki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seti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(relationship set)  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../figures/relationsip.pdf">
            <a:extLst>
              <a:ext uri="{FF2B5EF4-FFF2-40B4-BE49-F238E27FC236}">
                <a16:creationId xmlns:a16="http://schemas.microsoft.com/office/drawing/2014/main" id="{0FCBE45E-375E-154D-B21E-C63348B216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180" y="1616590"/>
            <a:ext cx="8324602" cy="3297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F8B035-2912-D446-8E03-2E6A4863246F}"/>
              </a:ext>
            </a:extLst>
          </p:cNvPr>
          <p:cNvSpPr/>
          <p:nvPr/>
        </p:nvSpPr>
        <p:spPr>
          <a:xfrm>
            <a:off x="1700393" y="5167859"/>
            <a:ext cx="8512299" cy="128240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99695" algn="ctr">
              <a:lnSpc>
                <a:spcPct val="150000"/>
              </a:lnSpc>
              <a:spcBef>
                <a:spcPts val="1000"/>
              </a:spcBef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 Personel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 Bölüm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arasında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99695" algn="ctr">
              <a:lnSpc>
                <a:spcPct val="150000"/>
              </a:lnSpc>
              <a:spcBef>
                <a:spcPts val="1000"/>
              </a:spcBef>
            </a:pPr>
            <a:r>
              <a:rPr lang="en-US" sz="2400" b="1" u="sng" dirty="0" err="1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çalışır</a:t>
            </a:r>
            <a:r>
              <a:rPr lang="en-US" sz="2400" b="1" u="sng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u="sng" dirty="0" err="1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ilişkisi</a:t>
            </a:r>
            <a:r>
              <a:rPr lang="en-US" sz="2400" b="1" u="sng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tanımlanmıştır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857682-2361-F842-8458-B0F8C0014235}"/>
              </a:ext>
            </a:extLst>
          </p:cNvPr>
          <p:cNvSpPr/>
          <p:nvPr/>
        </p:nvSpPr>
        <p:spPr>
          <a:xfrm>
            <a:off x="5395129" y="3607927"/>
            <a:ext cx="1797584" cy="98805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594068-BEF2-3C70-85F4-57B45945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12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Varlık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-İlişki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ilişkilerin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nitelikleri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../figures/relationsip.pdf">
            <a:extLst>
              <a:ext uri="{FF2B5EF4-FFF2-40B4-BE49-F238E27FC236}">
                <a16:creationId xmlns:a16="http://schemas.microsoft.com/office/drawing/2014/main" id="{3435EB2F-7563-7C4E-A308-20F8654AB5D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740" y="590334"/>
            <a:ext cx="8324602" cy="329731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3F9FC05C-EE2F-7842-BC03-10D3C127D0C7}"/>
              </a:ext>
            </a:extLst>
          </p:cNvPr>
          <p:cNvSpPr/>
          <p:nvPr/>
        </p:nvSpPr>
        <p:spPr>
          <a:xfrm>
            <a:off x="6145666" y="1419594"/>
            <a:ext cx="1334634" cy="89180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72E17D-8CEF-7D49-9A31-80A49725F189}"/>
              </a:ext>
            </a:extLst>
          </p:cNvPr>
          <p:cNvSpPr/>
          <p:nvPr/>
        </p:nvSpPr>
        <p:spPr>
          <a:xfrm>
            <a:off x="192285" y="4092663"/>
            <a:ext cx="11884727" cy="23903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442595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İlişkilerin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setleri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içerisinde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 </a:t>
            </a:r>
            <a:r>
              <a:rPr lang="en-US" sz="2400" b="1" i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açıklayıcı</a:t>
            </a:r>
            <a:r>
              <a:rPr lang="en-US" sz="2400" b="1" i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i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nitelikleri</a:t>
            </a:r>
            <a:r>
              <a:rPr lang="en-US" sz="2400" b="1" i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(</a:t>
            </a:r>
            <a:r>
              <a:rPr lang="en-US" sz="2400" i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descriptive attributes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bulunabilir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Örneğin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çalışır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ilişkisinin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gorev.tarih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niteliği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bulunmaktadır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442595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Varlıklar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arasındaki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unique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olarak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tanımlanmalıdır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bölüm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varlıklarının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ilişkisi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içerisinde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gorev.tarih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niteliği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belirtilen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ilişkiyi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unique(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olmasını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sağlar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6F282-AE55-03EF-FD36-6C83DA7A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1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Varlık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-İlişki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Nitelik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Çeşitleri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7E03431-8CB9-134A-A45D-B06D9AF8F3F0}"/>
              </a:ext>
            </a:extLst>
          </p:cNvPr>
          <p:cNvSpPr txBox="1">
            <a:spLocks/>
          </p:cNvSpPr>
          <p:nvPr/>
        </p:nvSpPr>
        <p:spPr>
          <a:xfrm>
            <a:off x="405684" y="973540"/>
            <a:ext cx="6312488" cy="768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Bölünemeyen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(simple &amp; atomic)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C6BF65-B4FF-4946-9E05-55AFA3A3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84" y="1773253"/>
            <a:ext cx="6020387" cy="24873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82D385-54B0-864F-B61C-CE347CB96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818" y="3955221"/>
            <a:ext cx="4609975" cy="248730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F3AABB-804A-074B-B393-CCE250B5EF4F}"/>
              </a:ext>
            </a:extLst>
          </p:cNvPr>
          <p:cNvSpPr txBox="1">
            <a:spLocks/>
          </p:cNvSpPr>
          <p:nvPr/>
        </p:nvSpPr>
        <p:spPr>
          <a:xfrm>
            <a:off x="6967277" y="2808172"/>
            <a:ext cx="5378622" cy="768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Birleştirilmiş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(composite)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nitelikler</a:t>
            </a: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49785B-0CBE-1B29-36FE-7A2755CB4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24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Varlık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-İlişki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nitelik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çeşitleri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A30CA1-678B-B246-9FD8-61C49FF7FE65}"/>
              </a:ext>
            </a:extLst>
          </p:cNvPr>
          <p:cNvSpPr txBox="1">
            <a:spLocks/>
          </p:cNvSpPr>
          <p:nvPr/>
        </p:nvSpPr>
        <p:spPr>
          <a:xfrm>
            <a:off x="290521" y="1613854"/>
            <a:ext cx="10731423" cy="4071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Tek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değer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(single value):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yaş</a:t>
            </a: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Birden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çok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değerli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(multivalued): </a:t>
            </a:r>
          </a:p>
          <a:p>
            <a:pPr marL="914400" lvl="1" indent="-4572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Color (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Kırmızı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Turuncu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Sarı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,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Yeşil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, …..)</a:t>
            </a:r>
          </a:p>
          <a:p>
            <a:pPr marL="914400" lvl="1" indent="-4572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Mezuniyet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Lisans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MSs,  PhD, Post doc )</a:t>
            </a:r>
          </a:p>
          <a:p>
            <a:pPr marL="914400" lvl="1" indent="-4572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Kayıtlı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(Stored)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: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Doğum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</a:t>
            </a: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Elde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Edilen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Değer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(derived)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: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yaş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 (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günün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–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dogum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1F8867-0D0A-5486-844D-022295015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73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one-to-one   one-to-many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7">
            <a:extLst>
              <a:ext uri="{FF2B5EF4-FFF2-40B4-BE49-F238E27FC236}">
                <a16:creationId xmlns:a16="http://schemas.microsoft.com/office/drawing/2014/main" id="{7484EEF3-1266-454C-BE5F-10446C093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983" y="1028636"/>
            <a:ext cx="8197480" cy="24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2DFE58-C7CF-324F-B818-9FA559B62E40}"/>
              </a:ext>
            </a:extLst>
          </p:cNvPr>
          <p:cNvSpPr txBox="1"/>
          <p:nvPr/>
        </p:nvSpPr>
        <p:spPr>
          <a:xfrm>
            <a:off x="2600230" y="3244334"/>
            <a:ext cx="15185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one-to-one</a:t>
            </a:r>
            <a:endParaRPr lang="tr-TR" b="1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33A47-90B5-2945-A18B-4ACEF7B4B200}"/>
              </a:ext>
            </a:extLst>
          </p:cNvPr>
          <p:cNvSpPr txBox="1"/>
          <p:nvPr/>
        </p:nvSpPr>
        <p:spPr>
          <a:xfrm>
            <a:off x="7837507" y="3221634"/>
            <a:ext cx="15185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one-to-many</a:t>
            </a:r>
            <a:endParaRPr lang="tr-TR" b="1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pic>
        <p:nvPicPr>
          <p:cNvPr id="1026" name="Picture 2" descr="one-to-one">
            <a:extLst>
              <a:ext uri="{FF2B5EF4-FFF2-40B4-BE49-F238E27FC236}">
                <a16:creationId xmlns:a16="http://schemas.microsoft.com/office/drawing/2014/main" id="{121153D0-7974-1545-A6F1-345CA9ED4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21" y="3999274"/>
            <a:ext cx="6143431" cy="111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CC4626-7D08-1B41-8A15-569AC236CECB}"/>
              </a:ext>
            </a:extLst>
          </p:cNvPr>
          <p:cNvSpPr/>
          <p:nvPr/>
        </p:nvSpPr>
        <p:spPr>
          <a:xfrm>
            <a:off x="290521" y="5506198"/>
            <a:ext cx="6365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hlinkClick r:id="rId4"/>
              </a:rPr>
              <a:t>https://vertabelo.com/blog/one-to-one-relationship-in-database/</a:t>
            </a:r>
            <a:endParaRPr lang="tr-TR" dirty="0"/>
          </a:p>
          <a:p>
            <a:endParaRPr lang="tr-T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A8BDAFA-2A68-554F-8802-E0C49E21E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" r="-9177"/>
          <a:stretch/>
        </p:blipFill>
        <p:spPr bwMode="auto">
          <a:xfrm>
            <a:off x="7491280" y="3735580"/>
            <a:ext cx="3200400" cy="24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1AD51D-BAB7-3E42-92A2-B8E0BBC432C7}"/>
              </a:ext>
            </a:extLst>
          </p:cNvPr>
          <p:cNvSpPr/>
          <p:nvPr/>
        </p:nvSpPr>
        <p:spPr>
          <a:xfrm>
            <a:off x="6297253" y="6211669"/>
            <a:ext cx="55884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hlinkClick r:id="rId6"/>
              </a:rPr>
              <a:t>http://www.risetobloome.com/Page_1_S.aspx?ITEM=616</a:t>
            </a:r>
            <a:endParaRPr lang="tr-TR" dirty="0"/>
          </a:p>
          <a:p>
            <a:endParaRPr lang="tr-T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7F73-9F99-810D-4DB4-70F2DCD70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55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many-to-one  many-to-many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7">
            <a:extLst>
              <a:ext uri="{FF2B5EF4-FFF2-40B4-BE49-F238E27FC236}">
                <a16:creationId xmlns:a16="http://schemas.microsoft.com/office/drawing/2014/main" id="{8ABD24A6-37D7-0C4D-BFAD-9425F56FD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70" y="933103"/>
            <a:ext cx="9197069" cy="3067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17CBFF-69E5-5949-A979-915ABFF7944B}"/>
              </a:ext>
            </a:extLst>
          </p:cNvPr>
          <p:cNvSpPr txBox="1"/>
          <p:nvPr/>
        </p:nvSpPr>
        <p:spPr>
          <a:xfrm>
            <a:off x="7695821" y="3631168"/>
            <a:ext cx="15185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many-to-many</a:t>
            </a:r>
            <a:endParaRPr lang="tr-TR" b="1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7A55E0-8C17-7D42-8E2D-206C3F7000F6}"/>
              </a:ext>
            </a:extLst>
          </p:cNvPr>
          <p:cNvSpPr txBox="1"/>
          <p:nvPr/>
        </p:nvSpPr>
        <p:spPr>
          <a:xfrm>
            <a:off x="2101056" y="3631168"/>
            <a:ext cx="15185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many-to-one</a:t>
            </a:r>
            <a:endParaRPr lang="tr-TR" b="1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58FC72-88E3-9849-99BF-664FBC585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766" y="4432642"/>
            <a:ext cx="4941794" cy="14042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B6A6B8-3BBF-AE49-812D-18CF4777B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36" y="4765262"/>
            <a:ext cx="3955105" cy="9150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5A10A-5E55-33C7-8DD4-4639F374D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17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Modelinde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Kullanılan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Semboller</a:t>
            </a:r>
            <a:endParaRPr lang="en-US" sz="2800" b="1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BAE9602-95D5-2A48-B3D8-F84C76796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32" y="691358"/>
            <a:ext cx="5231699" cy="59428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584080-0A34-E740-9173-6945CA92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143" y="843669"/>
            <a:ext cx="5027801" cy="54330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FAFBB-0022-F810-B47A-835BA0689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37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Modelinde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Kullanılan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Semboller</a:t>
            </a:r>
            <a:endParaRPr lang="en-US" sz="2800" b="1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5">
            <a:extLst>
              <a:ext uri="{FF2B5EF4-FFF2-40B4-BE49-F238E27FC236}">
                <a16:creationId xmlns:a16="http://schemas.microsoft.com/office/drawing/2014/main" id="{3D5F130B-2ED1-2440-B4AE-41317D019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72"/>
          <a:stretch>
            <a:fillRect/>
          </a:stretch>
        </p:blipFill>
        <p:spPr bwMode="auto">
          <a:xfrm>
            <a:off x="2169994" y="691357"/>
            <a:ext cx="7315200" cy="474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273C4D15-C448-BD4C-A7CA-0A3921FF3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52"/>
          <a:stretch>
            <a:fillRect/>
          </a:stretch>
        </p:blipFill>
        <p:spPr bwMode="auto">
          <a:xfrm>
            <a:off x="2825513" y="5704306"/>
            <a:ext cx="6160769" cy="834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6342F9-A2CB-5A20-6541-B37F2505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9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Bölüm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Soruları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D66593E-7842-B64D-89EC-08EDC7C656F7}"/>
              </a:ext>
            </a:extLst>
          </p:cNvPr>
          <p:cNvSpPr/>
          <p:nvPr/>
        </p:nvSpPr>
        <p:spPr>
          <a:xfrm>
            <a:off x="290521" y="582304"/>
            <a:ext cx="11202934" cy="4729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Veritabanı Yönetim Sistemleri(VTYS) kullanıcılarına örnek veriniz.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VTYS’nin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kuramsal seviyeleri nelerdir?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Harici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Kavramsal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Fiziksel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şemanın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görevlerini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açıklayınız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.  </a:t>
            </a:r>
            <a:endParaRPr lang="tr-TR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VTYS kullanmanın dezavantajları nelerdir?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Veritabanı Tasarım aşamalarını açıklayınız?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Metadata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nedir ?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 bağımsızlığı (data </a:t>
            </a: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independence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nedir? </a:t>
            </a: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Dosya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sistemleri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yerine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DBMS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kullanmanın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avantajları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nelerdir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? </a:t>
            </a: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Dosya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sistemlerinin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kaydedilmesindeki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problemleri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nelerdir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?</a:t>
            </a:r>
            <a:endParaRPr lang="tr-TR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8E06FC-9E70-05A8-C2C4-63E228647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616123"/>
            <a:ext cx="2743200" cy="241877"/>
          </a:xfrm>
        </p:spPr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0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Modelinde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Kullanılan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Semboller</a:t>
            </a:r>
            <a:endParaRPr lang="en-US" sz="2800" b="1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7931791A-7003-3044-935F-C4608B8AA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16" b="11975"/>
          <a:stretch>
            <a:fillRect/>
          </a:stretch>
        </p:blipFill>
        <p:spPr bwMode="auto">
          <a:xfrm>
            <a:off x="1208409" y="961238"/>
            <a:ext cx="8842191" cy="5006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3EFC1-0F52-3A67-0487-9CA1A5080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60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örnek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set (instance)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../figures/instance.pdf">
            <a:extLst>
              <a:ext uri="{FF2B5EF4-FFF2-40B4-BE49-F238E27FC236}">
                <a16:creationId xmlns:a16="http://schemas.microsoft.com/office/drawing/2014/main" id="{D7A42F8E-8FF9-2548-9D78-BD6B8E54CD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246" y="805636"/>
            <a:ext cx="8435764" cy="290034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6E67281-65EF-A64A-A273-ACDD79DF198B}"/>
              </a:ext>
            </a:extLst>
          </p:cNvPr>
          <p:cNvSpPr/>
          <p:nvPr/>
        </p:nvSpPr>
        <p:spPr>
          <a:xfrm>
            <a:off x="1316783" y="4531854"/>
            <a:ext cx="862544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695" algn="ctr">
              <a:lnSpc>
                <a:spcPct val="150000"/>
              </a:lnSpc>
              <a:spcBef>
                <a:spcPts val="1000"/>
              </a:spcBef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İlişki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setinin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bir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örneği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en-US" sz="2400" i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instance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de bir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setidir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F3421C-D0BA-CD87-91E5-3B83234DE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09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örnek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set (instance)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../figures/instance.pdf">
            <a:extLst>
              <a:ext uri="{FF2B5EF4-FFF2-40B4-BE49-F238E27FC236}">
                <a16:creationId xmlns:a16="http://schemas.microsoft.com/office/drawing/2014/main" id="{D7A42F8E-8FF9-2548-9D78-BD6B8E54CD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246" y="805636"/>
            <a:ext cx="8435764" cy="290034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AB5734-B4B8-1747-8FB9-868E97F5EDF3}"/>
              </a:ext>
            </a:extLst>
          </p:cNvPr>
          <p:cNvSpPr/>
          <p:nvPr/>
        </p:nvSpPr>
        <p:spPr>
          <a:xfrm>
            <a:off x="1273778" y="4152049"/>
            <a:ext cx="9644444" cy="350608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99695">
              <a:lnSpc>
                <a:spcPct val="150000"/>
              </a:lnSpc>
              <a:spcBef>
                <a:spcPts val="1000"/>
              </a:spcBef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ve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bölümler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arasında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many-to-many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ilişkisi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bulunur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marL="1014095" lvl="1" indent="-457200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§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 </a:t>
            </a:r>
            <a:r>
              <a:rPr lang="en-US" sz="2400" i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</a:t>
            </a:r>
            <a:r>
              <a:rPr lang="en-US" sz="2400" i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i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</a:t>
            </a:r>
            <a:r>
              <a:rPr lang="en-US" sz="2400" i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i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birden</a:t>
            </a:r>
            <a:r>
              <a:rPr lang="en-US" sz="2400" i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i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fazla</a:t>
            </a:r>
            <a:r>
              <a:rPr lang="en-US" sz="2400" i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i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bölümde</a:t>
            </a:r>
            <a:r>
              <a:rPr lang="en-US" sz="2400" i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çalışabilir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(ap5) .</a:t>
            </a:r>
          </a:p>
          <a:p>
            <a:pPr marL="1014095" lvl="1" indent="-457200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§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bölümde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birden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fazla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çalışabilir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(34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nolu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bölüm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</a:p>
          <a:p>
            <a:pPr marL="1014095" lvl="1" indent="-457200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§"/>
            </a:pP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556895" lvl="1">
              <a:lnSpc>
                <a:spcPct val="150000"/>
              </a:lnSpc>
              <a:spcBef>
                <a:spcPts val="1000"/>
              </a:spcBef>
            </a:pP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EC8340-1189-CC80-FB39-D6320D120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3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kısıtlamalar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(key constraints)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894AB42-C84E-8D4D-96F0-F30052B2569E}"/>
              </a:ext>
            </a:extLst>
          </p:cNvPr>
          <p:cNvSpPr/>
          <p:nvPr/>
        </p:nvSpPr>
        <p:spPr>
          <a:xfrm>
            <a:off x="1663387" y="2304588"/>
            <a:ext cx="8865226" cy="22339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99695">
              <a:lnSpc>
                <a:spcPct val="150000"/>
              </a:lnSpc>
              <a:spcBef>
                <a:spcPts val="1000"/>
              </a:spcBef>
            </a:pP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ER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modelinde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556895" lvl="1">
              <a:lnSpc>
                <a:spcPct val="150000"/>
              </a:lnSpc>
              <a:spcBef>
                <a:spcPts val="1000"/>
              </a:spcBef>
            </a:pP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bazı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semboller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en-US" sz="2800" b="1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ok, </a:t>
            </a:r>
            <a:r>
              <a:rPr lang="en-US" sz="2800" b="1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kalın</a:t>
            </a:r>
            <a:r>
              <a:rPr lang="en-US" sz="2800" b="1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çizgi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kullanılarak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1014095" lvl="2">
              <a:lnSpc>
                <a:spcPct val="150000"/>
              </a:lnSpc>
              <a:spcBef>
                <a:spcPts val="1000"/>
              </a:spcBef>
            </a:pP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anahtar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kısıtlamalar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(key constraints)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tanımlanmaktadır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830FBC-6FBC-2643-A152-8B10D67C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5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kısıtlamalar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(key constraints)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EAFCE32-EDD2-0242-8030-6D51B437320B}"/>
              </a:ext>
            </a:extLst>
          </p:cNvPr>
          <p:cNvSpPr/>
          <p:nvPr/>
        </p:nvSpPr>
        <p:spPr>
          <a:xfrm>
            <a:off x="147450" y="4483800"/>
            <a:ext cx="5667196" cy="170816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99695" algn="ctr">
              <a:lnSpc>
                <a:spcPct val="150000"/>
              </a:lnSpc>
              <a:spcBef>
                <a:spcPts val="1000"/>
              </a:spcBef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birdan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fazla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bölümü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yönetebilir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fakat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i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aynı</a:t>
            </a:r>
            <a:r>
              <a:rPr lang="en-US" sz="2400" b="1" i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i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konum</a:t>
            </a:r>
            <a:r>
              <a:rPr lang="en-US" sz="2400" b="1" i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i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birden</a:t>
            </a:r>
            <a:r>
              <a:rPr lang="en-US" sz="2400" b="1" i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i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fazla</a:t>
            </a:r>
            <a:r>
              <a:rPr lang="en-US" sz="2400" b="1" i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i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kişi</a:t>
            </a:r>
            <a:r>
              <a:rPr lang="en-US" sz="2400" b="1" i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tarafından </a:t>
            </a:r>
            <a:r>
              <a:rPr lang="en-US" sz="2400" b="1" i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paylaşılamaz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</p:txBody>
      </p:sp>
      <p:pic>
        <p:nvPicPr>
          <p:cNvPr id="11" name="Picture 10" descr="../figures/yönetir.pdf">
            <a:extLst>
              <a:ext uri="{FF2B5EF4-FFF2-40B4-BE49-F238E27FC236}">
                <a16:creationId xmlns:a16="http://schemas.microsoft.com/office/drawing/2014/main" id="{99BFFCC6-83B4-C14F-9D66-F67FBFE5B61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44" y="1257146"/>
            <a:ext cx="8942102" cy="197746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3962AC1-89E2-FF4F-A819-8E2584152A72}"/>
              </a:ext>
            </a:extLst>
          </p:cNvPr>
          <p:cNvSpPr/>
          <p:nvPr/>
        </p:nvSpPr>
        <p:spPr>
          <a:xfrm>
            <a:off x="6242820" y="4419680"/>
            <a:ext cx="5568973" cy="18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695">
              <a:lnSpc>
                <a:spcPct val="150000"/>
              </a:lnSpc>
              <a:spcBef>
                <a:spcPts val="1000"/>
              </a:spcBef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Mühendislik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fakültesinin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sadece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dekanı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olur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99695">
              <a:lnSpc>
                <a:spcPct val="150000"/>
              </a:lnSpc>
              <a:spcBef>
                <a:spcPts val="1000"/>
              </a:spcBef>
            </a:pP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fakat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aynı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kişi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baska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fakültede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de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dekanlık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yapabilir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3B652B-B732-FF4D-9571-F3F8539C5CDF}"/>
              </a:ext>
            </a:extLst>
          </p:cNvPr>
          <p:cNvSpPr/>
          <p:nvPr/>
        </p:nvSpPr>
        <p:spPr>
          <a:xfrm>
            <a:off x="7803327" y="3414642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mic Sans MS" charset="0"/>
                <a:ea typeface="Comic Sans MS" charset="0"/>
                <a:cs typeface="Comic Sans MS" charset="0"/>
              </a:rPr>
              <a:t>one-to-many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10475-E95E-D3A8-C0D8-8766FB56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8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kısıtlamalar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(key constraints)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../figures/yönetir.pdf">
            <a:extLst>
              <a:ext uri="{FF2B5EF4-FFF2-40B4-BE49-F238E27FC236}">
                <a16:creationId xmlns:a16="http://schemas.microsoft.com/office/drawing/2014/main" id="{99BFFCC6-83B4-C14F-9D66-F67FBFE5B61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44" y="1257146"/>
            <a:ext cx="8942102" cy="197746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3B652B-B732-FF4D-9571-F3F8539C5CDF}"/>
              </a:ext>
            </a:extLst>
          </p:cNvPr>
          <p:cNvSpPr/>
          <p:nvPr/>
        </p:nvSpPr>
        <p:spPr>
          <a:xfrm>
            <a:off x="7803327" y="3414642"/>
            <a:ext cx="1345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Comic Sans MS" charset="0"/>
                <a:ea typeface="Comic Sans MS" charset="0"/>
                <a:cs typeface="Comic Sans MS" charset="0"/>
              </a:rPr>
              <a:t>one-to-one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1234C0-2734-1E41-B5DD-7989F05DFF99}"/>
              </a:ext>
            </a:extLst>
          </p:cNvPr>
          <p:cNvSpPr/>
          <p:nvPr/>
        </p:nvSpPr>
        <p:spPr>
          <a:xfrm>
            <a:off x="237067" y="3845816"/>
            <a:ext cx="11326576" cy="196464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Birden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fazla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bölümün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yönetilmesi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kısıtlanabilir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442595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Bir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bölümün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sadece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tarafından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yönetilmesi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isteniyorsa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 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(one-to-one)</a:t>
            </a:r>
          </a:p>
          <a:p>
            <a:pPr marL="442595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personelden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yönetir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ilişkisine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dogru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bir ok ile bu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kısıtlama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eklenebilir</a:t>
            </a: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C48DF33-068D-864A-8079-DFF207DBA5CE}"/>
              </a:ext>
            </a:extLst>
          </p:cNvPr>
          <p:cNvSpPr/>
          <p:nvPr/>
        </p:nvSpPr>
        <p:spPr>
          <a:xfrm>
            <a:off x="4460273" y="2740440"/>
            <a:ext cx="1169232" cy="8053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76461-2D43-248E-B443-566F086F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99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toplam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katılım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(total participation)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7CCCD36-23FB-C74F-999A-1A6C03619654}"/>
              </a:ext>
            </a:extLst>
          </p:cNvPr>
          <p:cNvSpPr/>
          <p:nvPr/>
        </p:nvSpPr>
        <p:spPr>
          <a:xfrm>
            <a:off x="6978597" y="2082765"/>
            <a:ext cx="5108357" cy="294439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99695">
              <a:lnSpc>
                <a:spcPct val="150000"/>
              </a:lnSpc>
              <a:spcBef>
                <a:spcPts val="1000"/>
              </a:spcBef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personelin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hepsi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99695">
              <a:lnSpc>
                <a:spcPct val="150000"/>
              </a:lnSpc>
              <a:spcBef>
                <a:spcPts val="1000"/>
              </a:spcBef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bölümde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çalışır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ilişkisinde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yer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alırsa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ile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çalışır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arasında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toplam</a:t>
            </a:r>
            <a:r>
              <a:rPr lang="en-US" sz="2400" b="1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katılım</a:t>
            </a:r>
            <a:r>
              <a:rPr lang="en-US" sz="2400" b="1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(</a:t>
            </a:r>
            <a:r>
              <a:rPr lang="en-US" sz="2400" i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total participation)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özelliği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bulunduğu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kalın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çizgi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gösterilir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</p:txBody>
      </p:sp>
      <p:pic>
        <p:nvPicPr>
          <p:cNvPr id="11" name="Picture 10" descr="../figures/yönetir-calısır.pdf">
            <a:extLst>
              <a:ext uri="{FF2B5EF4-FFF2-40B4-BE49-F238E27FC236}">
                <a16:creationId xmlns:a16="http://schemas.microsoft.com/office/drawing/2014/main" id="{E1CE58BE-80BD-884A-8910-1759EA4490E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72" y="933103"/>
            <a:ext cx="6571546" cy="55094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38C9FD-0001-6144-A28E-013B972DFBA1}"/>
              </a:ext>
            </a:extLst>
          </p:cNvPr>
          <p:cNvCxnSpPr>
            <a:cxnSpLocks/>
          </p:cNvCxnSpPr>
          <p:nvPr/>
        </p:nvCxnSpPr>
        <p:spPr>
          <a:xfrm flipV="1">
            <a:off x="4294414" y="3554963"/>
            <a:ext cx="1042696" cy="104969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5B3933-95CA-7643-8CBD-BD583858F5F1}"/>
              </a:ext>
            </a:extLst>
          </p:cNvPr>
          <p:cNvCxnSpPr>
            <a:cxnSpLocks/>
          </p:cNvCxnSpPr>
          <p:nvPr/>
        </p:nvCxnSpPr>
        <p:spPr>
          <a:xfrm flipH="1" flipV="1">
            <a:off x="2659224" y="3429000"/>
            <a:ext cx="1082353" cy="109634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2D314-8ADC-01E4-CF61-2ABA18A9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28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zayıf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varlık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(weak entity)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3D2F36F-A716-524C-A9D2-5A9B297DA4E3}"/>
              </a:ext>
            </a:extLst>
          </p:cNvPr>
          <p:cNvSpPr/>
          <p:nvPr/>
        </p:nvSpPr>
        <p:spPr>
          <a:xfrm>
            <a:off x="208421" y="4198719"/>
            <a:ext cx="11868591" cy="243656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442595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setinde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varlıklar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geçici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olabilen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zayıf</a:t>
            </a:r>
            <a:r>
              <a:rPr lang="en-US" sz="2400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varlıklar</a:t>
            </a:r>
            <a:r>
              <a:rPr lang="en-US" sz="2400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(weak entities)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ilişkilendirilebilir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442595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tr-TR" sz="2400" dirty="0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</a:t>
            </a:r>
            <a:r>
              <a:rPr lang="en-US" sz="2400" dirty="0" err="1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kademik</a:t>
            </a:r>
            <a:r>
              <a:rPr lang="en-US" sz="2400" dirty="0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kümesine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sorumludur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ilişkisi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bakmakla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yükümlü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olduğu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kişiler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de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zayıf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olarak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eklenebilir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5C3F44-655D-0243-B993-C1AA6A49A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7440" y="17231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kumimoji="0" lang="en-US" altLang="en-US" sz="112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             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Observing the  ER-diagram above, for each loan, there should be at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 descr="strong-entity-and-weak-entity">
            <a:extLst>
              <a:ext uri="{FF2B5EF4-FFF2-40B4-BE49-F238E27FC236}">
                <a16:creationId xmlns:a16="http://schemas.microsoft.com/office/drawing/2014/main" id="{5A8F8692-CBCE-AB44-8378-CA562D21F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920" y="652516"/>
            <a:ext cx="8282554" cy="272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3BC9166-A6DE-8043-BED4-B3D204ED25AF}"/>
              </a:ext>
            </a:extLst>
          </p:cNvPr>
          <p:cNvSpPr/>
          <p:nvPr/>
        </p:nvSpPr>
        <p:spPr>
          <a:xfrm>
            <a:off x="2141910" y="3463973"/>
            <a:ext cx="8282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https://techdifferences.com/difference-between-strong-and-weak-entity.html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EF8AD-8486-5D5C-FBB0-3CC0ED5E4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9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ilişki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seviyeleri</a:t>
            </a:r>
            <a:endParaRPr lang="en-US" sz="2800" b="1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../figures/sorumluluk_relationship.pdf">
            <a:extLst>
              <a:ext uri="{FF2B5EF4-FFF2-40B4-BE49-F238E27FC236}">
                <a16:creationId xmlns:a16="http://schemas.microsoft.com/office/drawing/2014/main" id="{0FA599E5-EB44-6847-AD72-6DE998D4400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133" y="914400"/>
            <a:ext cx="4996479" cy="5311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9C5C245-3F47-244F-8486-A6F62C11F23A}"/>
              </a:ext>
            </a:extLst>
          </p:cNvPr>
          <p:cNvSpPr/>
          <p:nvPr/>
        </p:nvSpPr>
        <p:spPr>
          <a:xfrm>
            <a:off x="237067" y="1764945"/>
            <a:ext cx="6096000" cy="349839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442595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setinde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sorumluluğu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farklı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olan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varlıklar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varsa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sorumluluk</a:t>
            </a:r>
            <a:r>
              <a:rPr lang="en-US" sz="2400" b="1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seviyesi</a:t>
            </a:r>
            <a:r>
              <a:rPr lang="en-US" sz="2400" b="1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belirtilir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marL="442595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Yönetici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ve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diğer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yönetilen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ile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raporlar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arasında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farklı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seviyesi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belirlenebilir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FC034C-A754-A4FE-1AFC-133B61C8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56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Sınıf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tr-TR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Hiyerarşileri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(Class Hierarchies)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A08C643-D528-3C41-A905-52CA776C0211}"/>
              </a:ext>
            </a:extLst>
          </p:cNvPr>
          <p:cNvSpPr/>
          <p:nvPr/>
        </p:nvSpPr>
        <p:spPr>
          <a:xfrm>
            <a:off x="565978" y="1087333"/>
            <a:ext cx="11347621" cy="610680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setinin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kendi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içerisinde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alt </a:t>
            </a:r>
            <a:r>
              <a:rPr lang="en-US" sz="2800" b="1" dirty="0" err="1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sınıflar</a:t>
            </a:r>
            <a:r>
              <a:rPr lang="en-US" sz="2800" b="1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(sub class)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bulunabilir</a:t>
            </a: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556895" lvl="1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de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kendi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içerisinde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alt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sınıfları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bulunur</a:t>
            </a: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1014095" lvl="2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Uzman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,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Okutman</a:t>
            </a: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1014095" lvl="2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Araştırma Görevlisi </a:t>
            </a:r>
          </a:p>
          <a:p>
            <a:pPr marL="1014095" lvl="2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Dr.Öğr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Üyesi</a:t>
            </a: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1014095" lvl="2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Doçent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1014095" lvl="2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Professor </a:t>
            </a:r>
          </a:p>
          <a:p>
            <a:pPr marL="899795" lvl="2" indent="-342900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q"/>
            </a:pP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B6DFCC-7373-AE7E-495D-DB233C20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49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Varlık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-İlişki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(Entity-Relationship Model)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ntity Relationship Diagram ( ERD ) | Explained ER Model In DBMS">
            <a:extLst>
              <a:ext uri="{FF2B5EF4-FFF2-40B4-BE49-F238E27FC236}">
                <a16:creationId xmlns:a16="http://schemas.microsoft.com/office/drawing/2014/main" id="{73D634AB-B7D7-E14A-915A-4D2149B39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21" y="839505"/>
            <a:ext cx="5447515" cy="308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9746E4-7D8E-814D-B540-F30C71BB4D14}"/>
              </a:ext>
            </a:extLst>
          </p:cNvPr>
          <p:cNvSpPr/>
          <p:nvPr/>
        </p:nvSpPr>
        <p:spPr>
          <a:xfrm>
            <a:off x="5369169" y="1024527"/>
            <a:ext cx="6442624" cy="4562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979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(entity)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varlıklar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arasındaki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ilişkiyi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(relationship) </a:t>
            </a: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diyagramlar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yardımıyla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görselleştirerek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tanımlamayı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sağlayan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yaygın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olarak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kullanılan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i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kavramsal</a:t>
            </a:r>
            <a:r>
              <a:rPr lang="en-US" sz="2400" b="1" i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i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</a:t>
            </a:r>
            <a:r>
              <a:rPr lang="en-US" sz="2400" b="1" i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i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modeli</a:t>
            </a:r>
            <a:r>
              <a:rPr lang="en-US" sz="2400" b="1" i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(conceptual data model)  ER Model dir.</a:t>
            </a:r>
          </a:p>
          <a:p>
            <a:pPr marL="89979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modeli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veritabanın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kavramsal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yapısının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görsel</a:t>
            </a: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olarak</a:t>
            </a: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sunulmasıdır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marL="556895" lvl="1">
              <a:lnSpc>
                <a:spcPct val="150000"/>
              </a:lnSpc>
            </a:pP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34B1D4-99D5-9FA8-C113-D899AB1FB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14" y="4043912"/>
            <a:ext cx="2179509" cy="739204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14" y="4926761"/>
            <a:ext cx="3337849" cy="9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2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Sınıf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tr-TR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Hiyerarşileri: kalıtım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(inheritance)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BABBF42-3F7A-F547-B4C9-2813A495E628}"/>
              </a:ext>
            </a:extLst>
          </p:cNvPr>
          <p:cNvSpPr/>
          <p:nvPr/>
        </p:nvSpPr>
        <p:spPr>
          <a:xfrm>
            <a:off x="237067" y="1246446"/>
            <a:ext cx="6066143" cy="486287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556895" lvl="1">
              <a:lnSpc>
                <a:spcPct val="150000"/>
              </a:lnSpc>
              <a:spcBef>
                <a:spcPts val="1000"/>
              </a:spcBef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Personel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setinde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alt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sınıflar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setinde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tanımlı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olan </a:t>
            </a:r>
            <a:r>
              <a:rPr lang="en-US" sz="2400" i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tüm </a:t>
            </a:r>
            <a:r>
              <a:rPr lang="en-US" sz="2400" i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nitelikleri</a:t>
            </a:r>
            <a:r>
              <a:rPr lang="en-US" sz="2400" i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kalıtsal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olarak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devralır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(</a:t>
            </a:r>
            <a:r>
              <a:rPr lang="en-US" sz="2400" b="1" i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inheritance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</a:p>
          <a:p>
            <a:pPr marL="556895" lvl="1">
              <a:lnSpc>
                <a:spcPct val="150000"/>
              </a:lnSpc>
              <a:spcBef>
                <a:spcPts val="1000"/>
              </a:spcBef>
            </a:pP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556895" lvl="1">
              <a:lnSpc>
                <a:spcPct val="150000"/>
              </a:lnSpc>
              <a:spcBef>
                <a:spcPts val="1000"/>
              </a:spcBef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 Personel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setinde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tanımlı</a:t>
            </a: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olmayan</a:t>
            </a: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yeni </a:t>
            </a:r>
            <a:r>
              <a:rPr lang="en-US" sz="2400" b="1" dirty="0" err="1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nitelikler</a:t>
            </a:r>
            <a:r>
              <a:rPr lang="en-US" sz="2400" b="1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ise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alt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sınıf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(subclass)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oluşturularak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eklenebilir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</p:txBody>
      </p:sp>
      <p:pic>
        <p:nvPicPr>
          <p:cNvPr id="11" name="Picture 10" descr="../figures/ıs-a.pdf">
            <a:extLst>
              <a:ext uri="{FF2B5EF4-FFF2-40B4-BE49-F238E27FC236}">
                <a16:creationId xmlns:a16="http://schemas.microsoft.com/office/drawing/2014/main" id="{543B9E18-3CA4-494E-ACE7-39781A52553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528" y="1536192"/>
            <a:ext cx="5252070" cy="44448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4E880F-B9C7-28F9-FA92-0FC60FFD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41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Sınıf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tr-TR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Hiyerarşileri: Kalıtım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(inheritance)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../figures/ıs-a.pdf">
            <a:extLst>
              <a:ext uri="{FF2B5EF4-FFF2-40B4-BE49-F238E27FC236}">
                <a16:creationId xmlns:a16="http://schemas.microsoft.com/office/drawing/2014/main" id="{03D0C28F-5C2C-C249-9829-3261CC51DF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528" y="1536192"/>
            <a:ext cx="5252070" cy="444488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CB9D68-A2BE-3A42-AF91-AB7017E2AE63}"/>
              </a:ext>
            </a:extLst>
          </p:cNvPr>
          <p:cNvSpPr/>
          <p:nvPr/>
        </p:nvSpPr>
        <p:spPr>
          <a:xfrm>
            <a:off x="290521" y="1831935"/>
            <a:ext cx="7180288" cy="332911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99695">
              <a:lnSpc>
                <a:spcPct val="150000"/>
              </a:lnSpc>
              <a:spcBef>
                <a:spcPts val="1000"/>
              </a:spcBef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Hiyerarşik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sınıf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tanımlamalarında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1014095" lvl="1" indent="-457200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üst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sınıf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(superclass)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tanımlanır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1014095" lvl="1" indent="-457200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üst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sınıfı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tanımlayan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nitelikler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belirlenir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1014095" lvl="1" indent="-457200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alt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sınıf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(subclass) lar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tanımlanır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1014095" lvl="1" indent="-457200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alt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sınıfa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ait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nitelikler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belirlenir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903B74-7EDD-CE43-8084-F9C22A33C156}"/>
              </a:ext>
            </a:extLst>
          </p:cNvPr>
          <p:cNvSpPr/>
          <p:nvPr/>
        </p:nvSpPr>
        <p:spPr>
          <a:xfrm>
            <a:off x="7381514" y="3429000"/>
            <a:ext cx="3398087" cy="59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D6CAF5-C4A9-6248-9869-F5568F5F26CC}"/>
              </a:ext>
            </a:extLst>
          </p:cNvPr>
          <p:cNvSpPr/>
          <p:nvPr/>
        </p:nvSpPr>
        <p:spPr>
          <a:xfrm>
            <a:off x="10460639" y="2634679"/>
            <a:ext cx="1314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mic Sans MS" charset="0"/>
                <a:ea typeface="Comic Sans MS" charset="0"/>
                <a:cs typeface="Comic Sans MS" charset="0"/>
              </a:rPr>
              <a:t>superclass</a:t>
            </a:r>
            <a:endParaRPr lang="tr-TR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1604F2-9D46-B245-992B-32EE65CAE3FB}"/>
              </a:ext>
            </a:extLst>
          </p:cNvPr>
          <p:cNvSpPr/>
          <p:nvPr/>
        </p:nvSpPr>
        <p:spPr>
          <a:xfrm>
            <a:off x="10460639" y="4188873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Comic Sans MS" charset="0"/>
                <a:ea typeface="Comic Sans MS" charset="0"/>
                <a:cs typeface="Comic Sans MS" charset="0"/>
              </a:rPr>
              <a:t>subclass</a:t>
            </a:r>
            <a:endParaRPr lang="tr-TR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09D2B-4B12-7D4B-AA69-FA895B83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Sınıf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tr-TR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Hiyerarşileri: Kalıtım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(inheritance): is a 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ilişkisi</a:t>
            </a:r>
            <a:endParaRPr lang="en-US" sz="2800" b="1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../figures/ıs-a.pdf">
            <a:extLst>
              <a:ext uri="{FF2B5EF4-FFF2-40B4-BE49-F238E27FC236}">
                <a16:creationId xmlns:a16="http://schemas.microsoft.com/office/drawing/2014/main" id="{03D0C28F-5C2C-C249-9829-3261CC51DF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528" y="1536192"/>
            <a:ext cx="5252070" cy="444488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903B74-7EDD-CE43-8084-F9C22A33C156}"/>
              </a:ext>
            </a:extLst>
          </p:cNvPr>
          <p:cNvSpPr/>
          <p:nvPr/>
        </p:nvSpPr>
        <p:spPr>
          <a:xfrm>
            <a:off x="7381514" y="3429000"/>
            <a:ext cx="3398087" cy="59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D6CAF5-C4A9-6248-9869-F5568F5F26CC}"/>
              </a:ext>
            </a:extLst>
          </p:cNvPr>
          <p:cNvSpPr/>
          <p:nvPr/>
        </p:nvSpPr>
        <p:spPr>
          <a:xfrm>
            <a:off x="10460639" y="2634679"/>
            <a:ext cx="1314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mic Sans MS" charset="0"/>
                <a:ea typeface="Comic Sans MS" charset="0"/>
                <a:cs typeface="Comic Sans MS" charset="0"/>
              </a:rPr>
              <a:t>superclass</a:t>
            </a:r>
            <a:endParaRPr lang="tr-TR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1604F2-9D46-B245-992B-32EE65CAE3FB}"/>
              </a:ext>
            </a:extLst>
          </p:cNvPr>
          <p:cNvSpPr/>
          <p:nvPr/>
        </p:nvSpPr>
        <p:spPr>
          <a:xfrm>
            <a:off x="10460639" y="4188873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Comic Sans MS" charset="0"/>
                <a:ea typeface="Comic Sans MS" charset="0"/>
                <a:cs typeface="Comic Sans MS" charset="0"/>
              </a:rPr>
              <a:t>subclass</a:t>
            </a:r>
            <a:endParaRPr lang="tr-TR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F529A2-74F7-6940-B6B5-2529E7F1D08A}"/>
              </a:ext>
            </a:extLst>
          </p:cNvPr>
          <p:cNvSpPr/>
          <p:nvPr/>
        </p:nvSpPr>
        <p:spPr>
          <a:xfrm>
            <a:off x="237067" y="1423722"/>
            <a:ext cx="5844058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2595" lvl="1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Alt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sınıfta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(subclass)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varlığın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üst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seviyedeki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(superclass)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setinin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üyesi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olduğunu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  <a:p>
            <a:pPr marL="442595" lvl="1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442595" lvl="1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Alt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sınıftları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setleri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is-a </a:t>
            </a:r>
            <a:r>
              <a:rPr lang="en-US" sz="2400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ilişkisi</a:t>
            </a: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ile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tanımlanır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556895" lvl="1" indent="-457200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q"/>
            </a:pP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721C7-CC0E-89AE-3221-974BE522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0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Sınıf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tr-TR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Hiyerarşileri: kalıtım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(inheritance): is a 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ilişkisi</a:t>
            </a:r>
            <a:endParaRPr lang="en-US" sz="2800" b="1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../figures/ıs-a.pdf">
            <a:extLst>
              <a:ext uri="{FF2B5EF4-FFF2-40B4-BE49-F238E27FC236}">
                <a16:creationId xmlns:a16="http://schemas.microsoft.com/office/drawing/2014/main" id="{03D0C28F-5C2C-C249-9829-3261CC51DF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528" y="1536192"/>
            <a:ext cx="5252070" cy="444488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903B74-7EDD-CE43-8084-F9C22A33C156}"/>
              </a:ext>
            </a:extLst>
          </p:cNvPr>
          <p:cNvSpPr/>
          <p:nvPr/>
        </p:nvSpPr>
        <p:spPr>
          <a:xfrm>
            <a:off x="7381514" y="3429000"/>
            <a:ext cx="3398087" cy="59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D6CAF5-C4A9-6248-9869-F5568F5F26CC}"/>
              </a:ext>
            </a:extLst>
          </p:cNvPr>
          <p:cNvSpPr/>
          <p:nvPr/>
        </p:nvSpPr>
        <p:spPr>
          <a:xfrm>
            <a:off x="10460639" y="2634679"/>
            <a:ext cx="1314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mic Sans MS" charset="0"/>
                <a:ea typeface="Comic Sans MS" charset="0"/>
                <a:cs typeface="Comic Sans MS" charset="0"/>
              </a:rPr>
              <a:t>superclass</a:t>
            </a:r>
            <a:endParaRPr lang="tr-TR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1604F2-9D46-B245-992B-32EE65CAE3FB}"/>
              </a:ext>
            </a:extLst>
          </p:cNvPr>
          <p:cNvSpPr/>
          <p:nvPr/>
        </p:nvSpPr>
        <p:spPr>
          <a:xfrm>
            <a:off x="10460639" y="4188873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Comic Sans MS" charset="0"/>
                <a:ea typeface="Comic Sans MS" charset="0"/>
                <a:cs typeface="Comic Sans MS" charset="0"/>
              </a:rPr>
              <a:t>subclass</a:t>
            </a:r>
            <a:endParaRPr lang="tr-TR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10314B-18BC-D642-803D-44193FAD0CC1}"/>
              </a:ext>
            </a:extLst>
          </p:cNvPr>
          <p:cNvSpPr/>
          <p:nvPr/>
        </p:nvSpPr>
        <p:spPr>
          <a:xfrm>
            <a:off x="237067" y="876925"/>
            <a:ext cx="6929645" cy="5886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“araştırma görevlisi </a:t>
            </a: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” </a:t>
            </a:r>
          </a:p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“Doçent </a:t>
            </a: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” </a:t>
            </a:r>
          </a:p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“Prof </a:t>
            </a: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” </a:t>
            </a:r>
          </a:p>
          <a:p>
            <a:pPr marL="1014095" lvl="1" indent="-457200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§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 Prof.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kümesinin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bütün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niteliklerini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içerir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1014095" lvl="1" indent="-457200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§"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Kendinine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ait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özel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nitelikleri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bulunabilir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  <a:p>
            <a:pPr marL="1014095" lvl="1" indent="-457200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§"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Diğer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personelden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farklı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sorumlulukları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bulunur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marL="442595" indent="-342900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q"/>
            </a:pPr>
            <a:endParaRPr lang="en-US" sz="2800" i="1" u="sng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B2E6D-E257-A0CC-403D-F8E1F5584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96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Sınıf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tr-TR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Hiyerarşileri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(Class Hierarchies)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3D9DEBA-26CB-434B-ABB6-D07539AF598E}"/>
              </a:ext>
            </a:extLst>
          </p:cNvPr>
          <p:cNvSpPr/>
          <p:nvPr/>
        </p:nvSpPr>
        <p:spPr>
          <a:xfrm>
            <a:off x="2179748" y="2201151"/>
            <a:ext cx="8008035" cy="183640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99695" algn="ctr">
              <a:lnSpc>
                <a:spcPct val="150000"/>
              </a:lnSpc>
              <a:spcBef>
                <a:spcPts val="1000"/>
              </a:spcBef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Sınıf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hiyerarşik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yapısı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99695" algn="ctr">
              <a:lnSpc>
                <a:spcPct val="150000"/>
              </a:lnSpc>
              <a:spcBef>
                <a:spcPts val="1000"/>
              </a:spcBef>
            </a:pP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özelleştirme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(specialization) 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genelleştirme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(generalization)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kavramlarını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sağlar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E5585-C3DF-DF99-5896-23E653679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08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Sınıf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tr-TR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Hiyerarşileri: özelleştirme (</a:t>
            </a:r>
            <a:r>
              <a:rPr lang="tr-TR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specialization</a:t>
            </a:r>
            <a:r>
              <a:rPr lang="tr-TR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)</a:t>
            </a:r>
            <a:endParaRPr lang="en-US" sz="2800" b="1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own Arrow 7">
            <a:extLst>
              <a:ext uri="{FF2B5EF4-FFF2-40B4-BE49-F238E27FC236}">
                <a16:creationId xmlns:a16="http://schemas.microsoft.com/office/drawing/2014/main" id="{3E7742EB-9303-B245-BC61-C69B18F298F7}"/>
              </a:ext>
            </a:extLst>
          </p:cNvPr>
          <p:cNvSpPr/>
          <p:nvPr/>
        </p:nvSpPr>
        <p:spPr>
          <a:xfrm flipH="1">
            <a:off x="880584" y="1260957"/>
            <a:ext cx="212807" cy="2510077"/>
          </a:xfrm>
          <a:prstGeom prst="downArrow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highlight>
                <a:srgbClr val="0000FF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86EDDC-99BA-9944-ADB1-C21787F1E6E0}"/>
              </a:ext>
            </a:extLst>
          </p:cNvPr>
          <p:cNvSpPr txBox="1"/>
          <p:nvPr/>
        </p:nvSpPr>
        <p:spPr>
          <a:xfrm>
            <a:off x="177310" y="4015875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/>
              <a:t>Özelleştirme </a:t>
            </a:r>
          </a:p>
          <a:p>
            <a:pPr algn="ctr"/>
            <a:r>
              <a:rPr lang="tr-TR" b="1" dirty="0"/>
              <a:t>artar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1C1DDD-099C-854F-9941-C55A3379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801" y="1206676"/>
            <a:ext cx="7383399" cy="351860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F80EF2-1260-904F-A6C3-2F1660EFCCAC}"/>
              </a:ext>
            </a:extLst>
          </p:cNvPr>
          <p:cNvSpPr/>
          <p:nvPr/>
        </p:nvSpPr>
        <p:spPr>
          <a:xfrm>
            <a:off x="838200" y="5126075"/>
            <a:ext cx="10784876" cy="133113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99695" algn="ctr">
              <a:lnSpc>
                <a:spcPct val="150000"/>
              </a:lnSpc>
              <a:spcBef>
                <a:spcPts val="1000"/>
              </a:spcBef>
            </a:pP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 </a:t>
            </a:r>
            <a:r>
              <a:rPr lang="tr-TR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Özelleştirme (</a:t>
            </a:r>
            <a:r>
              <a:rPr lang="tr-TR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specialization</a:t>
            </a:r>
            <a:r>
              <a:rPr lang="tr-TR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üst sınıftan devralınan niteliklere ek olarak sadece alt sınıfta bulunan varlıklara ait yeni niteliklerin tanımlanmasına imkan sağlar.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7DFC6D-418C-5F49-90B8-513B3DC5A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Sınıf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tr-TR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Hiyerarşileri: genelleştirme (</a:t>
            </a:r>
            <a:r>
              <a:rPr lang="tr-TR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generalization</a:t>
            </a:r>
            <a:r>
              <a:rPr lang="tr-TR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)</a:t>
            </a:r>
            <a:endParaRPr lang="en-US" sz="2800" b="1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own Arrow 10">
            <a:extLst>
              <a:ext uri="{FF2B5EF4-FFF2-40B4-BE49-F238E27FC236}">
                <a16:creationId xmlns:a16="http://schemas.microsoft.com/office/drawing/2014/main" id="{01BC0872-1AF4-B342-8C20-E901A085B5CB}"/>
              </a:ext>
            </a:extLst>
          </p:cNvPr>
          <p:cNvSpPr/>
          <p:nvPr/>
        </p:nvSpPr>
        <p:spPr>
          <a:xfrm rot="10800000" flipH="1">
            <a:off x="918008" y="1857920"/>
            <a:ext cx="212807" cy="2510077"/>
          </a:xfrm>
          <a:prstGeom prst="down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FFA250-01CC-F24C-92F6-DEC60D4A6905}"/>
              </a:ext>
            </a:extLst>
          </p:cNvPr>
          <p:cNvSpPr txBox="1"/>
          <p:nvPr/>
        </p:nvSpPr>
        <p:spPr>
          <a:xfrm>
            <a:off x="254363" y="959294"/>
            <a:ext cx="1540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/>
              <a:t>genelleştirme </a:t>
            </a:r>
          </a:p>
          <a:p>
            <a:pPr algn="ctr"/>
            <a:r>
              <a:rPr lang="tr-TR" b="1" dirty="0"/>
              <a:t>artar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D2813B-489F-C548-BE78-84CEF7DE0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598" y="1156801"/>
            <a:ext cx="7836335" cy="461569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51932-1C19-654D-78DD-42210963D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0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Sınıf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tr-TR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Hiyerarşileri: genelleştirme (</a:t>
            </a:r>
            <a:r>
              <a:rPr lang="tr-TR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generalization</a:t>
            </a:r>
            <a:r>
              <a:rPr lang="tr-TR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)</a:t>
            </a:r>
            <a:endParaRPr lang="en-US" sz="2800" b="1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ECBBE9C-FDD7-974D-8FE9-6DC3CC5FC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26" y="1028636"/>
            <a:ext cx="10077262" cy="40404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8033124-7DCA-CF48-B82C-F273FBE143CB}"/>
              </a:ext>
            </a:extLst>
          </p:cNvPr>
          <p:cNvSpPr/>
          <p:nvPr/>
        </p:nvSpPr>
        <p:spPr>
          <a:xfrm>
            <a:off x="237067" y="5531164"/>
            <a:ext cx="11574726" cy="68480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99695" algn="ctr">
              <a:lnSpc>
                <a:spcPct val="150000"/>
              </a:lnSpc>
              <a:spcBef>
                <a:spcPts val="1000"/>
              </a:spcBef>
            </a:pPr>
            <a:r>
              <a:rPr lang="tr-TR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Genelleştirme 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ortak özellikleri bulunan varlıkların sınıflandırılmasını sağlar. </a:t>
            </a: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386B7C-0078-D241-9344-D0D2FB1C9C8F}"/>
              </a:ext>
            </a:extLst>
          </p:cNvPr>
          <p:cNvSpPr/>
          <p:nvPr/>
        </p:nvSpPr>
        <p:spPr>
          <a:xfrm>
            <a:off x="1074173" y="6215967"/>
            <a:ext cx="9988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>
                <a:hlinkClick r:id="rId3"/>
              </a:rPr>
              <a:t>https://www.tutorialspoint.com/object_oriented_analysis_design/ooad_object_oriented_model.htm</a:t>
            </a:r>
            <a:endParaRPr lang="tr-TR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34C39A-4F6F-E5D2-C361-2C3B7EC51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6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tr-TR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Çakışma (</a:t>
            </a:r>
            <a:r>
              <a:rPr lang="tr-TR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overlap</a:t>
            </a:r>
            <a:r>
              <a:rPr lang="tr-TR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)  kısıtlaması</a:t>
            </a:r>
            <a:endParaRPr lang="en-US" sz="2800" b="1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../figures/ıs-a.pdf">
            <a:extLst>
              <a:ext uri="{FF2B5EF4-FFF2-40B4-BE49-F238E27FC236}">
                <a16:creationId xmlns:a16="http://schemas.microsoft.com/office/drawing/2014/main" id="{03D0C28F-5C2C-C249-9829-3261CC51DF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528" y="1536192"/>
            <a:ext cx="5252070" cy="444488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903B74-7EDD-CE43-8084-F9C22A33C156}"/>
              </a:ext>
            </a:extLst>
          </p:cNvPr>
          <p:cNvSpPr/>
          <p:nvPr/>
        </p:nvSpPr>
        <p:spPr>
          <a:xfrm>
            <a:off x="7381514" y="3429000"/>
            <a:ext cx="3398087" cy="59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D6CAF5-C4A9-6248-9869-F5568F5F26CC}"/>
              </a:ext>
            </a:extLst>
          </p:cNvPr>
          <p:cNvSpPr/>
          <p:nvPr/>
        </p:nvSpPr>
        <p:spPr>
          <a:xfrm>
            <a:off x="10460639" y="2634679"/>
            <a:ext cx="1314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mic Sans MS" charset="0"/>
                <a:ea typeface="Comic Sans MS" charset="0"/>
                <a:cs typeface="Comic Sans MS" charset="0"/>
              </a:rPr>
              <a:t>superclass</a:t>
            </a:r>
            <a:endParaRPr lang="tr-TR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1604F2-9D46-B245-992B-32EE65CAE3FB}"/>
              </a:ext>
            </a:extLst>
          </p:cNvPr>
          <p:cNvSpPr/>
          <p:nvPr/>
        </p:nvSpPr>
        <p:spPr>
          <a:xfrm>
            <a:off x="10460639" y="4188873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Comic Sans MS" charset="0"/>
                <a:ea typeface="Comic Sans MS" charset="0"/>
                <a:cs typeface="Comic Sans MS" charset="0"/>
              </a:rPr>
              <a:t>subclass</a:t>
            </a:r>
            <a:endParaRPr lang="tr-TR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6CA959-97C3-B741-A61F-512FDED4F9BA}"/>
              </a:ext>
            </a:extLst>
          </p:cNvPr>
          <p:cNvSpPr/>
          <p:nvPr/>
        </p:nvSpPr>
        <p:spPr>
          <a:xfrm>
            <a:off x="190913" y="1760952"/>
            <a:ext cx="6207604" cy="307263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99695">
              <a:lnSpc>
                <a:spcPct val="150000"/>
              </a:lnSpc>
              <a:spcBef>
                <a:spcPts val="1000"/>
              </a:spcBef>
            </a:pP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Çakışma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en-US" sz="2400" i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overlap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kısıtlaması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iki</a:t>
            </a:r>
            <a:r>
              <a:rPr lang="en-US" sz="2400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alt </a:t>
            </a:r>
            <a:r>
              <a:rPr lang="en-US" sz="2400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sınıfın</a:t>
            </a:r>
            <a:r>
              <a:rPr lang="en-US" sz="2400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aynı</a:t>
            </a:r>
            <a:r>
              <a:rPr lang="en-US" sz="2400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varlığı</a:t>
            </a:r>
            <a:r>
              <a:rPr lang="en-US" sz="2400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içermesini</a:t>
            </a:r>
            <a:r>
              <a:rPr lang="en-US" sz="2400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engeller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  <a:p>
            <a:pPr marL="99695">
              <a:lnSpc>
                <a:spcPct val="150000"/>
              </a:lnSpc>
              <a:spcBef>
                <a:spcPts val="1000"/>
              </a:spcBef>
            </a:pP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99695">
              <a:lnSpc>
                <a:spcPct val="150000"/>
              </a:lnSpc>
              <a:spcBef>
                <a:spcPts val="1000"/>
              </a:spcBef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aynı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anda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hem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Doç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hemde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Arş.Gör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olamaz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CFE048-CECA-CD9C-5501-B2B8E7D97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6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tr-TR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Kapsama (</a:t>
            </a:r>
            <a:r>
              <a:rPr lang="tr-TR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covering</a:t>
            </a:r>
            <a:r>
              <a:rPr lang="tr-TR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) kısıtlaması</a:t>
            </a:r>
            <a:endParaRPr lang="en-US" sz="2800" b="1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../figures/ıs-a.pdf">
            <a:extLst>
              <a:ext uri="{FF2B5EF4-FFF2-40B4-BE49-F238E27FC236}">
                <a16:creationId xmlns:a16="http://schemas.microsoft.com/office/drawing/2014/main" id="{03D0C28F-5C2C-C249-9829-3261CC51DF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287" y="1449944"/>
            <a:ext cx="5252070" cy="444488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903B74-7EDD-CE43-8084-F9C22A33C156}"/>
              </a:ext>
            </a:extLst>
          </p:cNvPr>
          <p:cNvSpPr/>
          <p:nvPr/>
        </p:nvSpPr>
        <p:spPr>
          <a:xfrm>
            <a:off x="5659273" y="3342752"/>
            <a:ext cx="3398087" cy="59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D6CAF5-C4A9-6248-9869-F5568F5F26CC}"/>
              </a:ext>
            </a:extLst>
          </p:cNvPr>
          <p:cNvSpPr/>
          <p:nvPr/>
        </p:nvSpPr>
        <p:spPr>
          <a:xfrm>
            <a:off x="8738398" y="2548431"/>
            <a:ext cx="1314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mic Sans MS" charset="0"/>
                <a:ea typeface="Comic Sans MS" charset="0"/>
                <a:cs typeface="Comic Sans MS" charset="0"/>
              </a:rPr>
              <a:t>superclass</a:t>
            </a:r>
            <a:endParaRPr lang="tr-TR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1604F2-9D46-B245-992B-32EE65CAE3FB}"/>
              </a:ext>
            </a:extLst>
          </p:cNvPr>
          <p:cNvSpPr/>
          <p:nvPr/>
        </p:nvSpPr>
        <p:spPr>
          <a:xfrm>
            <a:off x="8738398" y="4102625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Comic Sans MS" charset="0"/>
                <a:ea typeface="Comic Sans MS" charset="0"/>
                <a:cs typeface="Comic Sans MS" charset="0"/>
              </a:rPr>
              <a:t>subclass</a:t>
            </a:r>
            <a:endParaRPr lang="tr-TR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0D97C9-51E8-294B-BB9E-0656496C6495}"/>
              </a:ext>
            </a:extLst>
          </p:cNvPr>
          <p:cNvSpPr/>
          <p:nvPr/>
        </p:nvSpPr>
        <p:spPr>
          <a:xfrm>
            <a:off x="71315" y="1749822"/>
            <a:ext cx="4852377" cy="23903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99695">
              <a:lnSpc>
                <a:spcPct val="150000"/>
              </a:lnSpc>
              <a:spcBef>
                <a:spcPts val="1000"/>
              </a:spcBef>
            </a:pP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Kapsama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en-US" sz="2400" i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covering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kısıtlaması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alt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sınıftlarda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varlıkların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toplamının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üst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sınıfı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vermesi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prensibidir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  <a:p>
            <a:pPr marL="99695">
              <a:lnSpc>
                <a:spcPct val="150000"/>
              </a:lnSpc>
              <a:spcBef>
                <a:spcPts val="1000"/>
              </a:spcBef>
            </a:pP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9DE02F-1FB4-EE4D-AEA9-80E105E14220}"/>
              </a:ext>
            </a:extLst>
          </p:cNvPr>
          <p:cNvSpPr/>
          <p:nvPr/>
        </p:nvSpPr>
        <p:spPr>
          <a:xfrm>
            <a:off x="2497503" y="5061216"/>
            <a:ext cx="8144486" cy="145937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99695">
              <a:lnSpc>
                <a:spcPct val="150000"/>
              </a:lnSpc>
              <a:spcBef>
                <a:spcPts val="1000"/>
              </a:spcBef>
            </a:pP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99695">
              <a:lnSpc>
                <a:spcPct val="150000"/>
              </a:lnSpc>
              <a:spcBef>
                <a:spcPts val="1000"/>
              </a:spcBef>
            </a:pP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Arş.Gör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,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Doç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Prof.  </a:t>
            </a:r>
            <a:r>
              <a:rPr lang="en-US" sz="2800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kapsar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</a:t>
            </a: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53A3F4-1C1E-537D-33BF-131A1874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6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Varlık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-İlişki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(Entity-Relationship Model)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2FFE63B-0EF2-CA41-946D-E990B757E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03" y="794930"/>
            <a:ext cx="11786490" cy="2326278"/>
          </a:xfrm>
        </p:spPr>
        <p:txBody>
          <a:bodyPr wrap="square">
            <a:spAutoFit/>
          </a:bodyPr>
          <a:lstStyle/>
          <a:p>
            <a:pPr marL="1014095" lvl="1" indent="-457200" defTabSz="457200">
              <a:lnSpc>
                <a:spcPct val="150000"/>
              </a:lnSpc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veritabanının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ihtiyaçlar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belirlendikten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sonra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veritabanında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depolanacak</a:t>
            </a:r>
            <a:r>
              <a:rPr lang="en-US" b="1" i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veriyi</a:t>
            </a:r>
            <a:r>
              <a:rPr lang="en-US" b="1" i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i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modellemek</a:t>
            </a:r>
            <a:r>
              <a:rPr lang="en-US" b="1" i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b="1" i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nesneleri</a:t>
            </a:r>
            <a:r>
              <a:rPr lang="en-US" b="1" i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 </a:t>
            </a:r>
            <a:r>
              <a:rPr lang="en-US" b="1" i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tanımlamak</a:t>
            </a:r>
            <a:r>
              <a:rPr lang="en-US" b="1" i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i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nesneler</a:t>
            </a:r>
            <a:r>
              <a:rPr lang="en-US" b="1" i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i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arasındaki</a:t>
            </a:r>
            <a:r>
              <a:rPr lang="en-US" b="1" i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i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ilişkileri</a:t>
            </a:r>
            <a:r>
              <a:rPr lang="en-US" b="1" i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belirtmek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için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kullanılır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  <a:endParaRPr lang="en-US" b="1" u="sng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1014095" lvl="1" indent="-457200" defTabSz="457200">
              <a:lnSpc>
                <a:spcPct val="150000"/>
              </a:lnSpc>
            </a:pPr>
            <a:r>
              <a:rPr lang="en-US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ER </a:t>
            </a:r>
            <a:r>
              <a:rPr lang="en-US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modelini</a:t>
            </a:r>
            <a:r>
              <a:rPr lang="en-US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oluşturmak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kullanıcıların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istedikleri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doğrultusunda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veritabanını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oluşturma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sürecinde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ilk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somut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aşamadır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  <a:endParaRPr lang="en-US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pic>
        <p:nvPicPr>
          <p:cNvPr id="6" name="Picture 2" descr="Entity Relationship Diagram ( ERD ) | Explained ER Model In DBMS">
            <a:extLst>
              <a:ext uri="{FF2B5EF4-FFF2-40B4-BE49-F238E27FC236}">
                <a16:creationId xmlns:a16="http://schemas.microsoft.com/office/drawing/2014/main" id="{71D5A8A4-3FF0-BF41-AAD7-E99FDA281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920" y="3769203"/>
            <a:ext cx="5447515" cy="308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465B67-6FAB-B373-8403-7C3E2C1E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27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AE97EC4-D8F8-934B-A9C6-AF140CBE4B03}"/>
              </a:ext>
            </a:extLst>
          </p:cNvPr>
          <p:cNvSpPr txBox="1">
            <a:spLocks/>
          </p:cNvSpPr>
          <p:nvPr/>
        </p:nvSpPr>
        <p:spPr>
          <a:xfrm>
            <a:off x="3406588" y="2359518"/>
            <a:ext cx="5378824" cy="2138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Dinlediğiniz</a:t>
            </a:r>
            <a:r>
              <a:rPr lang="en-US" sz="36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36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için</a:t>
            </a:r>
            <a:endParaRPr lang="en-US" sz="36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Teşekkürler</a:t>
            </a:r>
            <a:r>
              <a:rPr lang="en-US" sz="36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…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İyi</a:t>
            </a:r>
            <a:r>
              <a:rPr lang="en-US" sz="36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36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çalışmalar</a:t>
            </a:r>
            <a:r>
              <a:rPr lang="en-US" sz="36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…  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9E2DC-A60A-99A1-6CFE-9283741C8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2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Varlık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-İlişki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Varlık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 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6635A-0C83-2842-AE21-AFA2E67DB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71792" y="1610040"/>
            <a:ext cx="6525699" cy="6174511"/>
          </a:xfrm>
        </p:spPr>
        <p:txBody>
          <a:bodyPr vert="horz" wrap="square" lIns="91440" tIns="45720" rIns="91440" bIns="45720" rtlCol="0">
            <a:spAutoFit/>
          </a:bodyPr>
          <a:lstStyle/>
          <a:p>
            <a:pPr marL="556895" lvl="1" indent="0" defTabSz="457200">
              <a:lnSpc>
                <a:spcPct val="150000"/>
              </a:lnSpc>
              <a:buNone/>
            </a:pP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Gerçek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hayatta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bulunan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diğer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nesnelerden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556895" lvl="1" indent="0" defTabSz="457200">
              <a:lnSpc>
                <a:spcPct val="150000"/>
              </a:lnSpc>
              <a:buNone/>
            </a:pP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Ayırt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edilebilen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en-US" altLang="en-US" u="sng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distinguishable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nesnelere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(entity)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denir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  <a:p>
            <a:pPr marL="899795" lvl="1" indent="-342900" defTabSz="457200">
              <a:lnSpc>
                <a:spcPct val="150000"/>
              </a:lnSpc>
            </a:pPr>
            <a:r>
              <a:rPr lang="en-US" dirty="0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VTYS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Dersi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899795" lvl="1" indent="-342900" defTabSz="457200">
              <a:lnSpc>
                <a:spcPct val="150000"/>
              </a:lnSpc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1212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nolu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öğrenci</a:t>
            </a:r>
            <a:endParaRPr lang="en-US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899795" lvl="1" indent="-342900" defTabSz="457200">
              <a:lnSpc>
                <a:spcPct val="150000"/>
              </a:lnSpc>
            </a:pP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Bitirme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Projesi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1</a:t>
            </a:r>
          </a:p>
          <a:p>
            <a:pPr marL="899795" lvl="1" indent="-342900" defTabSz="457200">
              <a:lnSpc>
                <a:spcPct val="150000"/>
              </a:lnSpc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Prof. Dr.  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hocalarımız</a:t>
            </a:r>
            <a:endParaRPr lang="en-US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556895" lvl="1" indent="0" defTabSz="457200">
              <a:lnSpc>
                <a:spcPct val="150000"/>
              </a:lnSpc>
              <a:buNone/>
            </a:pPr>
            <a:endParaRPr lang="en-US" sz="2800" b="1" i="1" u="sng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556895" lvl="1" indent="0" defTabSz="457200">
              <a:lnSpc>
                <a:spcPct val="150000"/>
              </a:lnSpc>
              <a:buNone/>
            </a:pP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457200" lvl="1" indent="0">
              <a:buNone/>
            </a:pP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7C3F9C-CD7B-4F42-B351-80293AFF6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907" y="1283631"/>
            <a:ext cx="5457886" cy="434246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F3D92-A960-C24A-666C-2D19EA5E6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3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Varlık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-İlişki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Varlık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Seti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 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17C3F9C-CD7B-4F42-B351-80293AFF6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83631"/>
            <a:ext cx="5715793" cy="434246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CBDCB25-31C5-E24E-9219-4C880E4CF4E4}"/>
              </a:ext>
            </a:extLst>
          </p:cNvPr>
          <p:cNvSpPr/>
          <p:nvPr/>
        </p:nvSpPr>
        <p:spPr>
          <a:xfrm>
            <a:off x="8432800" y="1028636"/>
            <a:ext cx="1600596" cy="78740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61A529-D587-744A-8A26-06E03D23731D}"/>
              </a:ext>
            </a:extLst>
          </p:cNvPr>
          <p:cNvSpPr/>
          <p:nvPr/>
        </p:nvSpPr>
        <p:spPr>
          <a:xfrm>
            <a:off x="6388100" y="3242680"/>
            <a:ext cx="1600596" cy="54192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076A5D2-2834-CD48-A1A7-01A358219B50}"/>
              </a:ext>
            </a:extLst>
          </p:cNvPr>
          <p:cNvSpPr/>
          <p:nvPr/>
        </p:nvSpPr>
        <p:spPr>
          <a:xfrm>
            <a:off x="9994076" y="3242680"/>
            <a:ext cx="1269498" cy="54192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1E3124C-33E4-D54E-A656-D5EFC0AFD06E}"/>
              </a:ext>
            </a:extLst>
          </p:cNvPr>
          <p:cNvSpPr/>
          <p:nvPr/>
        </p:nvSpPr>
        <p:spPr>
          <a:xfrm>
            <a:off x="8279991" y="3242680"/>
            <a:ext cx="1269498" cy="54192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E3E004-F6FF-4A40-852F-8A99274A4020}"/>
              </a:ext>
            </a:extLst>
          </p:cNvPr>
          <p:cNvSpPr/>
          <p:nvPr/>
        </p:nvSpPr>
        <p:spPr>
          <a:xfrm>
            <a:off x="8319147" y="5032449"/>
            <a:ext cx="1269498" cy="54192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8B3B582-9ADA-5445-99B1-EB6908C7C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37878" y="933103"/>
            <a:ext cx="6032009" cy="6486904"/>
          </a:xfrm>
        </p:spPr>
        <p:txBody>
          <a:bodyPr vert="horz" wrap="square" lIns="91440" tIns="45720" rIns="91440" bIns="45720" rtlCol="0">
            <a:spAutoFit/>
          </a:bodyPr>
          <a:lstStyle/>
          <a:p>
            <a:pPr marL="556895" lvl="1" indent="0" defTabSz="457200">
              <a:lnSpc>
                <a:spcPct val="150000"/>
              </a:lnSpc>
              <a:buNone/>
            </a:pPr>
            <a:endParaRPr lang="en-US" b="1" i="1" u="sng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556895" lvl="1" indent="0" defTabSz="457200">
              <a:lnSpc>
                <a:spcPct val="150000"/>
              </a:lnSpc>
              <a:buNone/>
            </a:pP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Ortak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özellikleri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bulunan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aynı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tipteki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nesnelerin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oluşturduğu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 </a:t>
            </a:r>
            <a:r>
              <a:rPr lang="en-US" i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kolleksiyona</a:t>
            </a:r>
            <a:r>
              <a:rPr lang="en-US" i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b="1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</a:t>
            </a:r>
            <a:r>
              <a:rPr lang="en-US" b="1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(entity set)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denir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marL="1014095" lvl="1" indent="-457200" defTabSz="457200">
              <a:lnSpc>
                <a:spcPct val="150000"/>
              </a:lnSpc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department </a:t>
            </a:r>
          </a:p>
          <a:p>
            <a:pPr marL="1014095" lvl="1" indent="-457200" defTabSz="457200">
              <a:lnSpc>
                <a:spcPct val="150000"/>
              </a:lnSpc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Professor</a:t>
            </a:r>
          </a:p>
          <a:p>
            <a:pPr marL="1014095" lvl="1" indent="-457200" defTabSz="457200">
              <a:lnSpc>
                <a:spcPct val="150000"/>
              </a:lnSpc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Course</a:t>
            </a:r>
          </a:p>
          <a:p>
            <a:pPr marL="1014095" lvl="1" indent="-457200" defTabSz="457200">
              <a:lnSpc>
                <a:spcPct val="150000"/>
              </a:lnSpc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student</a:t>
            </a:r>
          </a:p>
          <a:p>
            <a:pPr marL="1014095" lvl="1" indent="-457200" defTabSz="457200">
              <a:lnSpc>
                <a:spcPct val="150000"/>
              </a:lnSpc>
            </a:pPr>
            <a:endParaRPr lang="en-US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556895" lvl="1" indent="0" defTabSz="457200">
              <a:lnSpc>
                <a:spcPct val="150000"/>
              </a:lnSpc>
              <a:buNone/>
            </a:pPr>
            <a:endParaRPr lang="en-US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457200" lvl="1" indent="0">
              <a:buNone/>
            </a:pPr>
            <a:endParaRPr lang="en-US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A49DD94-37FD-D44D-A71D-DC8977FD3A87}"/>
              </a:ext>
            </a:extLst>
          </p:cNvPr>
          <p:cNvCxnSpPr>
            <a:cxnSpLocks/>
          </p:cNvCxnSpPr>
          <p:nvPr/>
        </p:nvCxnSpPr>
        <p:spPr>
          <a:xfrm flipH="1">
            <a:off x="8045160" y="1028636"/>
            <a:ext cx="11879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08B9BF5-28B4-D346-8330-BCF1E7691A81}"/>
              </a:ext>
            </a:extLst>
          </p:cNvPr>
          <p:cNvSpPr txBox="1"/>
          <p:nvPr/>
        </p:nvSpPr>
        <p:spPr>
          <a:xfrm>
            <a:off x="5155004" y="686673"/>
            <a:ext cx="3113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department</a:t>
            </a: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bir varlık setidir. </a:t>
            </a:r>
          </a:p>
          <a:p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Bölüm varlıklarını bir araya getirir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92254-071D-BCAE-B188-29F0CB9EA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37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Varlık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-İlişki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Varlık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Seti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(entity set)  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38DD33-5F8D-9041-BAF6-62C9CA221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79025" y="1295904"/>
            <a:ext cx="6679825" cy="5335820"/>
          </a:xfrm>
        </p:spPr>
        <p:txBody>
          <a:bodyPr vert="horz" wrap="square" lIns="91440" tIns="45720" rIns="91440" bIns="45720" rtlCol="0">
            <a:spAutoFit/>
          </a:bodyPr>
          <a:lstStyle/>
          <a:p>
            <a:pPr marL="556895" lvl="1" indent="0" defTabSz="457200">
              <a:lnSpc>
                <a:spcPct val="150000"/>
              </a:lnSpc>
              <a:buNone/>
            </a:pPr>
            <a:r>
              <a:rPr lang="en-US" b="1" u="sng" dirty="0" err="1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b="1" u="sng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u="sng" dirty="0" err="1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</a:t>
            </a:r>
            <a:r>
              <a:rPr lang="en-US" b="1" u="sng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u="sng" dirty="0" err="1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ayrık</a:t>
            </a:r>
            <a:r>
              <a:rPr lang="en-US" b="1" u="sng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u="sng" dirty="0" err="1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olmayabilir</a:t>
            </a:r>
            <a:r>
              <a:rPr lang="en-US" u="sng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1471295" lvl="2" indent="-457200" defTabSz="457200">
              <a:lnSpc>
                <a:spcPct val="150000"/>
              </a:lnSpc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Öğrenciler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setinde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1. ve  4.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sınıftan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öğrenciler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bulunabilir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  <a:p>
            <a:pPr marL="1471295" lvl="2" indent="-457200" defTabSz="457200">
              <a:lnSpc>
                <a:spcPct val="150000"/>
              </a:lnSpc>
            </a:pPr>
            <a:r>
              <a:rPr lang="tr-TR" sz="2400" dirty="0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Fırat</a:t>
            </a:r>
            <a:r>
              <a:rPr lang="en-US" sz="2400" dirty="0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üniversitesi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bünyesinde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öğretim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üyeleri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farklı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bölümlerde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olmalarına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rağmen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Akademik Personel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içerisinde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değerlendirilebilir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endParaRPr lang="tr-TR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442595" indent="-342900" defTabSz="457200">
              <a:lnSpc>
                <a:spcPct val="150000"/>
              </a:lnSpc>
              <a:buFont typeface="Arial" charset="0"/>
            </a:pPr>
            <a:endParaRPr lang="en-US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lvl="1"/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D0B87751-92F0-3749-8627-9A3E61C1D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661" y="4193443"/>
            <a:ext cx="3874903" cy="2664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6A87CB-4360-7E47-B6D7-CD3733362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025" y="563549"/>
            <a:ext cx="3223846" cy="355311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7A536C9-8E86-8D49-8670-88C478A28C84}"/>
              </a:ext>
            </a:extLst>
          </p:cNvPr>
          <p:cNvSpPr/>
          <p:nvPr/>
        </p:nvSpPr>
        <p:spPr>
          <a:xfrm>
            <a:off x="9675447" y="2116940"/>
            <a:ext cx="992554" cy="54186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24F3E-4493-25C9-24D0-1295F2C50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84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Varlık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-İlişki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(relationship)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2F275A2-EB0A-3049-8C18-ED2C63A75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824049"/>
            <a:ext cx="4895743" cy="539577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44BF9A-2143-BD44-BB0B-F600B887F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89216" y="1096685"/>
            <a:ext cx="6553199" cy="4926990"/>
          </a:xfrm>
        </p:spPr>
        <p:txBody>
          <a:bodyPr vert="horz" wrap="square" lIns="91440" tIns="45720" rIns="91440" bIns="45720" rtlCol="0">
            <a:spAutoFit/>
          </a:bodyPr>
          <a:lstStyle/>
          <a:p>
            <a:pPr marL="556895" lvl="1" indent="0" defTabSz="457200">
              <a:lnSpc>
                <a:spcPct val="150000"/>
              </a:lnSpc>
              <a:buNone/>
            </a:pPr>
            <a:r>
              <a:rPr lang="tr-TR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Varlıklar arasındaki etkileşim </a:t>
            </a:r>
          </a:p>
          <a:p>
            <a:pPr marL="556895" lvl="1" indent="0" defTabSz="457200">
              <a:lnSpc>
                <a:spcPct val="150000"/>
              </a:lnSpc>
              <a:buNone/>
            </a:pPr>
            <a:r>
              <a:rPr lang="tr-TR" b="1" u="sng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 </a:t>
            </a:r>
            <a:r>
              <a:rPr lang="tr-TR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(</a:t>
            </a:r>
            <a:r>
              <a:rPr lang="tr-TR" dirty="0" err="1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relationship</a:t>
            </a:r>
            <a:r>
              <a:rPr lang="tr-TR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olarak tanımlanır.</a:t>
            </a:r>
          </a:p>
          <a:p>
            <a:pPr marL="1014095" lvl="1" indent="-457200" defTabSz="457200">
              <a:lnSpc>
                <a:spcPct val="150000"/>
              </a:lnSpc>
            </a:pP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Bölüm ders </a:t>
            </a:r>
            <a:r>
              <a:rPr lang="tr-TR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açar</a:t>
            </a: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tr-TR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offers</a:t>
            </a: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</a:t>
            </a:r>
          </a:p>
          <a:p>
            <a:pPr marL="1014095" lvl="1" indent="-457200" defTabSz="457200">
              <a:lnSpc>
                <a:spcPct val="150000"/>
              </a:lnSpc>
            </a:pP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öğrenciler derslere </a:t>
            </a:r>
            <a:r>
              <a:rPr lang="tr-TR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kayıt olur (</a:t>
            </a:r>
            <a:r>
              <a:rPr lang="tr-TR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enrolls</a:t>
            </a:r>
            <a:r>
              <a:rPr lang="tr-TR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</a:t>
            </a:r>
          </a:p>
          <a:p>
            <a:pPr marL="1014095" lvl="1" indent="-457200" defTabSz="457200">
              <a:lnSpc>
                <a:spcPct val="150000"/>
              </a:lnSpc>
            </a:pP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Prof. dersleri </a:t>
            </a:r>
            <a:r>
              <a:rPr lang="tr-TR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okutur (</a:t>
            </a:r>
            <a:r>
              <a:rPr lang="tr-TR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teaches</a:t>
            </a:r>
            <a:r>
              <a:rPr lang="tr-TR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</a:t>
            </a:r>
          </a:p>
          <a:p>
            <a:pPr marL="1014095" lvl="1" indent="-457200" defTabSz="457200">
              <a:lnSpc>
                <a:spcPct val="150000"/>
              </a:lnSpc>
            </a:pP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İdari personel bölüm de </a:t>
            </a:r>
            <a:r>
              <a:rPr lang="tr-TR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çalışır </a:t>
            </a:r>
          </a:p>
          <a:p>
            <a:pPr marL="1014095" lvl="1" indent="-457200" defTabSz="457200">
              <a:lnSpc>
                <a:spcPct val="150000"/>
              </a:lnSpc>
            </a:pP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Prof. Bölümü </a:t>
            </a:r>
            <a:r>
              <a:rPr lang="tr-TR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yönetir (</a:t>
            </a:r>
            <a:r>
              <a:rPr lang="tr-TR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chairs</a:t>
            </a:r>
            <a:r>
              <a:rPr lang="tr-TR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</a:t>
            </a: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556895" lvl="1" indent="0" defTabSz="457200">
              <a:lnSpc>
                <a:spcPct val="150000"/>
              </a:lnSpc>
              <a:buNone/>
            </a:pP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İlişkileri bulunmaktadır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0B4EB-DE60-B493-285B-955B436F7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95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Varlık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-İlişki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İlişki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(relationship)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D5654D-7391-3D4A-A47E-306393ABF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89216" y="1096685"/>
            <a:ext cx="6553199" cy="4926990"/>
          </a:xfrm>
        </p:spPr>
        <p:txBody>
          <a:bodyPr vert="horz" wrap="square" lIns="91440" tIns="45720" rIns="91440" bIns="45720" rtlCol="0">
            <a:spAutoFit/>
          </a:bodyPr>
          <a:lstStyle/>
          <a:p>
            <a:pPr marL="556895" lvl="1" indent="0" defTabSz="457200">
              <a:lnSpc>
                <a:spcPct val="150000"/>
              </a:lnSpc>
              <a:buNone/>
            </a:pPr>
            <a:r>
              <a:rPr lang="tr-TR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Varlıklar arasındaki etkileşim </a:t>
            </a:r>
          </a:p>
          <a:p>
            <a:pPr marL="556895" lvl="1" indent="0" defTabSz="457200">
              <a:lnSpc>
                <a:spcPct val="150000"/>
              </a:lnSpc>
              <a:buNone/>
            </a:pPr>
            <a:r>
              <a:rPr lang="tr-TR" b="1" u="sng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 </a:t>
            </a:r>
            <a:r>
              <a:rPr lang="tr-TR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(</a:t>
            </a:r>
            <a:r>
              <a:rPr lang="tr-TR" dirty="0" err="1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relationship</a:t>
            </a:r>
            <a:r>
              <a:rPr lang="tr-TR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olarak tanımlanır.</a:t>
            </a:r>
          </a:p>
          <a:p>
            <a:pPr marL="1014095" lvl="1" indent="-457200" defTabSz="457200">
              <a:lnSpc>
                <a:spcPct val="150000"/>
              </a:lnSpc>
            </a:pP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Bölüm ders </a:t>
            </a:r>
            <a:r>
              <a:rPr lang="tr-TR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açar</a:t>
            </a: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tr-TR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offers</a:t>
            </a: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</a:t>
            </a:r>
          </a:p>
          <a:p>
            <a:pPr marL="1014095" lvl="1" indent="-457200" defTabSz="457200">
              <a:lnSpc>
                <a:spcPct val="150000"/>
              </a:lnSpc>
            </a:pP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Öğrenciler derslere </a:t>
            </a:r>
            <a:r>
              <a:rPr lang="tr-TR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kayıt olur (</a:t>
            </a:r>
            <a:r>
              <a:rPr lang="tr-TR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enrolls</a:t>
            </a:r>
            <a:r>
              <a:rPr lang="tr-TR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</a:t>
            </a:r>
          </a:p>
          <a:p>
            <a:pPr marL="1014095" lvl="1" indent="-457200" defTabSz="457200">
              <a:lnSpc>
                <a:spcPct val="150000"/>
              </a:lnSpc>
            </a:pP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Prof. dersleri </a:t>
            </a:r>
            <a:r>
              <a:rPr lang="tr-TR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okutur (</a:t>
            </a:r>
            <a:r>
              <a:rPr lang="tr-TR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teaches</a:t>
            </a:r>
            <a:r>
              <a:rPr lang="tr-TR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</a:t>
            </a:r>
          </a:p>
          <a:p>
            <a:pPr marL="1014095" lvl="1" indent="-457200" defTabSz="457200">
              <a:lnSpc>
                <a:spcPct val="150000"/>
              </a:lnSpc>
            </a:pP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İdari personel bölüm de </a:t>
            </a:r>
            <a:r>
              <a:rPr lang="tr-TR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çalışır </a:t>
            </a:r>
          </a:p>
          <a:p>
            <a:pPr marL="1014095" lvl="1" indent="-457200" defTabSz="457200">
              <a:lnSpc>
                <a:spcPct val="150000"/>
              </a:lnSpc>
            </a:pP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Prof. Bölümü </a:t>
            </a:r>
            <a:r>
              <a:rPr lang="tr-TR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yönetir (</a:t>
            </a:r>
            <a:r>
              <a:rPr lang="tr-TR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chairs</a:t>
            </a:r>
            <a:r>
              <a:rPr lang="tr-TR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</a:t>
            </a: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556895" lvl="1" indent="0" defTabSz="457200">
              <a:lnSpc>
                <a:spcPct val="150000"/>
              </a:lnSpc>
              <a:buNone/>
            </a:pP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İlişkileri bulunmaktadır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F275A2-EB0A-3049-8C18-ED2C63A75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824049"/>
            <a:ext cx="4895743" cy="539577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1E6F55A-EADA-264D-8E14-876427696FED}"/>
              </a:ext>
            </a:extLst>
          </p:cNvPr>
          <p:cNvSpPr/>
          <p:nvPr/>
        </p:nvSpPr>
        <p:spPr>
          <a:xfrm>
            <a:off x="6997700" y="1358900"/>
            <a:ext cx="4138874" cy="157480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AA8490-7F58-5C43-AD6D-6F02E9CFDABD}"/>
              </a:ext>
            </a:extLst>
          </p:cNvPr>
          <p:cNvSpPr/>
          <p:nvPr/>
        </p:nvSpPr>
        <p:spPr>
          <a:xfrm>
            <a:off x="6931634" y="4051300"/>
            <a:ext cx="4138874" cy="133350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2F00C5-0281-4162-EC46-55AF3E84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8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11343</TotalTime>
  <Words>1466</Words>
  <Application>Microsoft Office PowerPoint</Application>
  <PresentationFormat>Geniş ekran</PresentationFormat>
  <Paragraphs>242</Paragraphs>
  <Slides>40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10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40</vt:i4>
      </vt:variant>
    </vt:vector>
  </HeadingPairs>
  <TitlesOfParts>
    <vt:vector size="51" baseType="lpstr">
      <vt:lpstr>Arial</vt:lpstr>
      <vt:lpstr>Calibri</vt:lpstr>
      <vt:lpstr>Calibri Light</vt:lpstr>
      <vt:lpstr>Comic Sans MS</vt:lpstr>
      <vt:lpstr>Courier New</vt:lpstr>
      <vt:lpstr>NOTEWORTHY LIGHT</vt:lpstr>
      <vt:lpstr>NOTEWORTHY LIGHT</vt:lpstr>
      <vt:lpstr>Symbol</vt:lpstr>
      <vt:lpstr>Verdana</vt:lpstr>
      <vt:lpstr>Wingdings</vt:lpstr>
      <vt:lpstr>Office Theme</vt:lpstr>
      <vt:lpstr>Veritabanı Yönetim Sistemleri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Ozal Yildirim</cp:lastModifiedBy>
  <cp:revision>768</cp:revision>
  <dcterms:created xsi:type="dcterms:W3CDTF">2017-09-18T09:05:05Z</dcterms:created>
  <dcterms:modified xsi:type="dcterms:W3CDTF">2023-10-23T12:38:40Z</dcterms:modified>
</cp:coreProperties>
</file>